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57" r:id="rId3"/>
    <p:sldId id="259" r:id="rId4"/>
    <p:sldId id="258" r:id="rId5"/>
    <p:sldId id="260" r:id="rId6"/>
    <p:sldId id="272" r:id="rId7"/>
    <p:sldId id="273" r:id="rId8"/>
    <p:sldId id="274" r:id="rId9"/>
    <p:sldId id="275" r:id="rId10"/>
    <p:sldId id="276" r:id="rId11"/>
    <p:sldId id="277" r:id="rId12"/>
    <p:sldId id="265" r:id="rId13"/>
    <p:sldId id="278" r:id="rId14"/>
    <p:sldId id="279" r:id="rId15"/>
    <p:sldId id="280" r:id="rId16"/>
    <p:sldId id="281" r:id="rId17"/>
    <p:sldId id="282" r:id="rId18"/>
    <p:sldId id="267" r:id="rId19"/>
    <p:sldId id="283" r:id="rId20"/>
    <p:sldId id="284" r:id="rId21"/>
    <p:sldId id="266" r:id="rId22"/>
    <p:sldId id="268" r:id="rId23"/>
    <p:sldId id="294" r:id="rId24"/>
    <p:sldId id="285" r:id="rId25"/>
    <p:sldId id="286" r:id="rId26"/>
    <p:sldId id="287" r:id="rId27"/>
    <p:sldId id="288" r:id="rId28"/>
    <p:sldId id="289" r:id="rId29"/>
    <p:sldId id="290" r:id="rId30"/>
    <p:sldId id="291" r:id="rId31"/>
    <p:sldId id="292" r:id="rId32"/>
    <p:sldId id="293" r:id="rId33"/>
    <p:sldId id="295" r:id="rId34"/>
    <p:sldId id="296" r:id="rId35"/>
    <p:sldId id="297" r:id="rId36"/>
    <p:sldId id="298" r:id="rId37"/>
    <p:sldId id="299" r:id="rId38"/>
    <p:sldId id="300" r:id="rId39"/>
    <p:sldId id="301" r:id="rId40"/>
    <p:sldId id="269" r:id="rId41"/>
    <p:sldId id="271" r:id="rId42"/>
    <p:sldId id="302" r:id="rId43"/>
    <p:sldId id="303" r:id="rId44"/>
    <p:sldId id="304" r:id="rId45"/>
    <p:sldId id="305" r:id="rId46"/>
    <p:sldId id="306" r:id="rId47"/>
    <p:sldId id="307" r:id="rId48"/>
    <p:sldId id="308" r:id="rId49"/>
    <p:sldId id="309" r:id="rId50"/>
    <p:sldId id="270" r:id="rId51"/>
    <p:sldId id="310" r:id="rId52"/>
    <p:sldId id="311" r:id="rId53"/>
    <p:sldId id="312" r:id="rId54"/>
    <p:sldId id="313" r:id="rId55"/>
    <p:sldId id="314" r:id="rId56"/>
    <p:sldId id="315" r:id="rId57"/>
    <p:sldId id="316" r:id="rId58"/>
    <p:sldId id="317" r:id="rId59"/>
    <p:sldId id="318" r:id="rId60"/>
    <p:sldId id="319" r:id="rId61"/>
    <p:sldId id="262" r:id="rId62"/>
    <p:sldId id="263" r:id="rId63"/>
    <p:sldId id="320" r:id="rId64"/>
    <p:sldId id="321" r:id="rId65"/>
    <p:sldId id="26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0"/>
    <p:restoredTop sz="96203"/>
  </p:normalViewPr>
  <p:slideViewPr>
    <p:cSldViewPr snapToGrid="0">
      <p:cViewPr>
        <p:scale>
          <a:sx n="120" d="100"/>
          <a:sy n="120" d="100"/>
        </p:scale>
        <p:origin x="49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957AC-CCA7-5943-A4A6-16064A42CD37}" type="datetimeFigureOut">
              <a:rPr lang="en-US" smtClean="0"/>
              <a:t>12/10/23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EC516F-7C37-8440-9836-A9605CD7BC93}" type="slidenum">
              <a:rPr lang="en-US" smtClean="0"/>
              <a:t>‹#›</a:t>
            </a:fld>
            <a:endParaRPr lang="en-US"/>
          </a:p>
        </p:txBody>
      </p:sp>
    </p:spTree>
    <p:extLst>
      <p:ext uri="{BB962C8B-B14F-4D97-AF65-F5344CB8AC3E}">
        <p14:creationId xmlns:p14="http://schemas.microsoft.com/office/powerpoint/2010/main" val="88977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EC516F-7C37-8440-9836-A9605CD7BC93}" type="slidenum">
              <a:rPr lang="en-US" smtClean="0"/>
              <a:t>55</a:t>
            </a:fld>
            <a:endParaRPr lang="en-US"/>
          </a:p>
        </p:txBody>
      </p:sp>
    </p:spTree>
    <p:extLst>
      <p:ext uri="{BB962C8B-B14F-4D97-AF65-F5344CB8AC3E}">
        <p14:creationId xmlns:p14="http://schemas.microsoft.com/office/powerpoint/2010/main" val="154674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7810-BB9A-9DBD-872C-33C84DF6B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FA22BF-39E5-DBA0-4179-B6E9165B0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89C0E9-DB30-8847-6FFD-97B05331A560}"/>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5" name="Footer Placeholder 4">
            <a:extLst>
              <a:ext uri="{FF2B5EF4-FFF2-40B4-BE49-F238E27FC236}">
                <a16:creationId xmlns:a16="http://schemas.microsoft.com/office/drawing/2014/main" id="{61690EB8-B9D6-0B61-9241-1687786BD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6D96E-1077-87E4-CC05-7D363E863C94}"/>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1801367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3090-3686-FED2-CB76-FDBF849700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65C55-B86D-5C34-101D-2655B317E8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D39E-1F63-79B8-5585-238700B8D3DD}"/>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5" name="Footer Placeholder 4">
            <a:extLst>
              <a:ext uri="{FF2B5EF4-FFF2-40B4-BE49-F238E27FC236}">
                <a16:creationId xmlns:a16="http://schemas.microsoft.com/office/drawing/2014/main" id="{D2A4AC05-1D5C-A0D9-D3A6-6DF4EB07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5DA9D-C71F-063E-270B-A234E18BC062}"/>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327219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598CF-4255-8E58-963E-883B582460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9EE626-D486-A88C-E0A4-4739073D11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80C90-C0D0-5B67-2013-1AD72D184856}"/>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5" name="Footer Placeholder 4">
            <a:extLst>
              <a:ext uri="{FF2B5EF4-FFF2-40B4-BE49-F238E27FC236}">
                <a16:creationId xmlns:a16="http://schemas.microsoft.com/office/drawing/2014/main" id="{4A1A9D4B-25EE-6ED3-3E99-560947DE3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810B59-4F4F-3698-6662-A098F085D0DE}"/>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3870487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D217-70FA-4C10-FDB3-0795F34D16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642B9-274D-AE6E-7D55-BEDD4564D2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F14090-1E14-D266-FB21-7E19C2175537}"/>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5" name="Footer Placeholder 4">
            <a:extLst>
              <a:ext uri="{FF2B5EF4-FFF2-40B4-BE49-F238E27FC236}">
                <a16:creationId xmlns:a16="http://schemas.microsoft.com/office/drawing/2014/main" id="{DB7BCF55-93BB-9D8A-C08B-7FAC0489E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F1448-75D3-AA53-ADFD-51F526317138}"/>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183424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F27A-90F9-7490-9EA0-703D66CEFC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52D348-1A29-0DA3-7256-AB06145762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94D865-B4CB-DCAC-6129-2FCD121CA606}"/>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5" name="Footer Placeholder 4">
            <a:extLst>
              <a:ext uri="{FF2B5EF4-FFF2-40B4-BE49-F238E27FC236}">
                <a16:creationId xmlns:a16="http://schemas.microsoft.com/office/drawing/2014/main" id="{BF861A90-5382-1575-A760-A23B6612B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DBFC6-FCBF-0575-D977-FFC9A869D813}"/>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354356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20B1-6971-DAE6-3CD5-4C348344FD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54276-0EAD-3943-A37B-548935EE93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16A3A4-41B0-74A6-B635-8ABF8022D0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2F2B1-460C-5130-0408-38FCBEE2E863}"/>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6" name="Footer Placeholder 5">
            <a:extLst>
              <a:ext uri="{FF2B5EF4-FFF2-40B4-BE49-F238E27FC236}">
                <a16:creationId xmlns:a16="http://schemas.microsoft.com/office/drawing/2014/main" id="{D1BD85CA-6675-A65B-87BE-0B2CEF35DE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94C41-AD30-B8D3-380F-5BB81CA29FE1}"/>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4132632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3D84-F31C-9553-9B11-778DD20F7C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6102AD-BD92-51E6-9D2E-FFF272C362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611F0A-8C0F-C0D4-CE8B-D19051C9E8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DA4F69-383C-168A-8280-C5412FFCE6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FFB5C9-CC1F-61AE-CE53-5FC7B3CA9B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6F367D-851C-D850-5556-60D5572FDA51}"/>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8" name="Footer Placeholder 7">
            <a:extLst>
              <a:ext uri="{FF2B5EF4-FFF2-40B4-BE49-F238E27FC236}">
                <a16:creationId xmlns:a16="http://schemas.microsoft.com/office/drawing/2014/main" id="{CD6D8720-DADD-6860-FC9E-420593D485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FD0ED9-732C-811C-396C-06ED5579881E}"/>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572153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39FC-F82C-9880-B91C-228A5E8878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B5B9AB-D4C1-F940-AADF-22D4A85ADBE8}"/>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4" name="Footer Placeholder 3">
            <a:extLst>
              <a:ext uri="{FF2B5EF4-FFF2-40B4-BE49-F238E27FC236}">
                <a16:creationId xmlns:a16="http://schemas.microsoft.com/office/drawing/2014/main" id="{D884D78B-EF3B-81B5-0F9C-9A5C77048F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6223B6-12E9-3601-4933-B933F24B0F15}"/>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4150733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29053-7148-3FED-0487-CFC246260690}"/>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3" name="Footer Placeholder 2">
            <a:extLst>
              <a:ext uri="{FF2B5EF4-FFF2-40B4-BE49-F238E27FC236}">
                <a16:creationId xmlns:a16="http://schemas.microsoft.com/office/drawing/2014/main" id="{9817DD09-9A31-3A4D-9FBC-465F0BF1A9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F2C47A-7B8D-EC50-F1A2-55FB27FFEF2C}"/>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614819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C3E7-956B-58DE-0A93-6E021B723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EB2730-9D67-1A3B-FE46-093822B03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5BEE98-2542-843E-C45B-450C50516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B0C5E-E646-B0A4-DB7E-0B4D20203E2F}"/>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6" name="Footer Placeholder 5">
            <a:extLst>
              <a:ext uri="{FF2B5EF4-FFF2-40B4-BE49-F238E27FC236}">
                <a16:creationId xmlns:a16="http://schemas.microsoft.com/office/drawing/2014/main" id="{8ED6FE86-F729-D477-F562-2682FC4B4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04434-6461-D8C5-6964-AAB5E3432C1B}"/>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2745708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77A1-A09E-1BAD-A6A5-C9D4AF691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39617C-53B2-C85E-FC52-20626D6D8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53CF4E-C702-C2F1-2393-7B20251C6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442C4F-CC3D-8DD7-83FB-6EEDE44F8144}"/>
              </a:ext>
            </a:extLst>
          </p:cNvPr>
          <p:cNvSpPr>
            <a:spLocks noGrp="1"/>
          </p:cNvSpPr>
          <p:nvPr>
            <p:ph type="dt" sz="half" idx="10"/>
          </p:nvPr>
        </p:nvSpPr>
        <p:spPr/>
        <p:txBody>
          <a:bodyPr/>
          <a:lstStyle/>
          <a:p>
            <a:fld id="{7C27C25F-BF2E-DC48-9227-5C6682AADE35}" type="datetimeFigureOut">
              <a:rPr lang="en-US" smtClean="0"/>
              <a:t>11/29/23</a:t>
            </a:fld>
            <a:endParaRPr lang="en-US"/>
          </a:p>
        </p:txBody>
      </p:sp>
      <p:sp>
        <p:nvSpPr>
          <p:cNvPr id="6" name="Footer Placeholder 5">
            <a:extLst>
              <a:ext uri="{FF2B5EF4-FFF2-40B4-BE49-F238E27FC236}">
                <a16:creationId xmlns:a16="http://schemas.microsoft.com/office/drawing/2014/main" id="{D8D26C58-1AB1-1EE9-2BD3-700AD90096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B3D816-E618-5F27-714F-8CEFDF952114}"/>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1794953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C407FF-DEB7-FAEF-E1A4-B454563C6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5996C1-37A8-277F-6885-72C3A8C94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B338C-B875-6692-8E91-8C2707DABB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27C25F-BF2E-DC48-9227-5C6682AADE35}" type="datetimeFigureOut">
              <a:rPr lang="en-US" smtClean="0"/>
              <a:t>11/29/23</a:t>
            </a:fld>
            <a:endParaRPr lang="en-US"/>
          </a:p>
        </p:txBody>
      </p:sp>
      <p:sp>
        <p:nvSpPr>
          <p:cNvPr id="5" name="Footer Placeholder 4">
            <a:extLst>
              <a:ext uri="{FF2B5EF4-FFF2-40B4-BE49-F238E27FC236}">
                <a16:creationId xmlns:a16="http://schemas.microsoft.com/office/drawing/2014/main" id="{CB30BF16-8C66-567A-0DAA-F6C720E021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E36142-5CA4-98D0-066D-EEDB12591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AD77F-BDCA-FC4F-BB76-CBE5025DDEE5}" type="slidenum">
              <a:rPr lang="en-US" smtClean="0"/>
              <a:t>‹#›</a:t>
            </a:fld>
            <a:endParaRPr lang="en-US"/>
          </a:p>
        </p:txBody>
      </p:sp>
    </p:spTree>
    <p:extLst>
      <p:ext uri="{BB962C8B-B14F-4D97-AF65-F5344CB8AC3E}">
        <p14:creationId xmlns:p14="http://schemas.microsoft.com/office/powerpoint/2010/main" val="3677320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B4D2-C5C2-9EFC-1055-DEDD4C526BA6}"/>
              </a:ext>
            </a:extLst>
          </p:cNvPr>
          <p:cNvSpPr>
            <a:spLocks noGrp="1"/>
          </p:cNvSpPr>
          <p:nvPr>
            <p:ph type="ctrTitle"/>
          </p:nvPr>
        </p:nvSpPr>
        <p:spPr/>
        <p:txBody>
          <a:bodyPr/>
          <a:lstStyle/>
          <a:p>
            <a:r>
              <a:rPr lang="en-US" dirty="0"/>
              <a:t>Econ 642: Week 3</a:t>
            </a:r>
          </a:p>
        </p:txBody>
      </p:sp>
      <p:sp>
        <p:nvSpPr>
          <p:cNvPr id="3" name="Subtitle 2">
            <a:extLst>
              <a:ext uri="{FF2B5EF4-FFF2-40B4-BE49-F238E27FC236}">
                <a16:creationId xmlns:a16="http://schemas.microsoft.com/office/drawing/2014/main" id="{FF3A683D-4B22-F4D1-8C97-8962E14782B9}"/>
              </a:ext>
            </a:extLst>
          </p:cNvPr>
          <p:cNvSpPr>
            <a:spLocks noGrp="1"/>
          </p:cNvSpPr>
          <p:nvPr>
            <p:ph type="subTitle" idx="1"/>
          </p:nvPr>
        </p:nvSpPr>
        <p:spPr/>
        <p:txBody>
          <a:bodyPr/>
          <a:lstStyle/>
          <a:p>
            <a:r>
              <a:rPr lang="en-US" dirty="0"/>
              <a:t>Economic Growth Part 2</a:t>
            </a:r>
          </a:p>
        </p:txBody>
      </p:sp>
    </p:spTree>
    <p:extLst>
      <p:ext uri="{BB962C8B-B14F-4D97-AF65-F5344CB8AC3E}">
        <p14:creationId xmlns:p14="http://schemas.microsoft.com/office/powerpoint/2010/main" val="3636078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92DE-FA5C-932B-8F7F-480946F0BF3A}"/>
              </a:ext>
            </a:extLst>
          </p:cNvPr>
          <p:cNvSpPr>
            <a:spLocks noGrp="1"/>
          </p:cNvSpPr>
          <p:nvPr>
            <p:ph type="title"/>
          </p:nvPr>
        </p:nvSpPr>
        <p:spPr/>
        <p:txBody>
          <a:bodyPr/>
          <a:lstStyle/>
          <a:p>
            <a:r>
              <a:rPr lang="en-US" dirty="0"/>
              <a:t>Kaldor Facts Again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0D515-AF5E-EC96-AEC5-ACA45470AC58}"/>
                  </a:ext>
                </a:extLst>
              </p:cNvPr>
              <p:cNvSpPr>
                <a:spLocks noGrp="1"/>
              </p:cNvSpPr>
              <p:nvPr>
                <p:ph idx="1"/>
              </p:nvPr>
            </p:nvSpPr>
            <p:spPr>
              <a:xfrm>
                <a:off x="838199" y="1825625"/>
                <a:ext cx="10751049" cy="4780658"/>
              </a:xfrm>
            </p:spPr>
            <p:txBody>
              <a:bodyPr>
                <a:normAutofit/>
              </a:bodyPr>
              <a:lstStyle/>
              <a:p>
                <a:r>
                  <a:rPr lang="en-US" dirty="0"/>
                  <a:t>Kaldor Fact 3:</a:t>
                </a:r>
              </a:p>
              <a:p>
                <a:pPr lvl="1"/>
                <a:r>
                  <a:rPr lang="en-US" dirty="0"/>
                  <a:t>Even if the economy is not at a steady state, the labor share will be a constant with an assumed Cobb-Douglas production function</a:t>
                </a:r>
              </a:p>
              <a:p>
                <a:pPr lvl="1"/>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𝐴𝐿</m:t>
                            </m:r>
                          </m:e>
                        </m:d>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m:t>
                        </m:r>
                        <m:r>
                          <a:rPr lang="en-US" b="0" i="1" smtClean="0">
                            <a:latin typeface="Cambria Math" panose="02040503050406030204" pitchFamily="18" charset="0"/>
                          </a:rPr>
                          <m:t>𝛼</m:t>
                        </m:r>
                      </m:sup>
                    </m:sSup>
                  </m:oMath>
                </a14:m>
                <a:endParaRPr lang="en-US" dirty="0"/>
              </a:p>
              <a:p>
                <a:pPr lvl="1"/>
                <a14:m>
                  <m:oMath xmlns:m="http://schemas.openxmlformats.org/officeDocument/2006/math">
                    <m:r>
                      <a:rPr lang="en-US" b="0" i="1" smtClean="0">
                        <a:latin typeface="Cambria Math" panose="02040503050406030204" pitchFamily="18" charset="0"/>
                      </a:rPr>
                      <m:t>𝑤𝐿</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𝑤𝐿</m:t>
                        </m:r>
                      </m:num>
                      <m:den>
                        <m:r>
                          <a:rPr lang="en-US" b="0" i="1" smtClean="0">
                            <a:latin typeface="Cambria Math" panose="02040503050406030204" pitchFamily="18" charset="0"/>
                          </a:rPr>
                          <m:t>𝑌</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𝐴𝐿</m:t>
                                </m:r>
                              </m:e>
                            </m:d>
                          </m:e>
                          <m:sup>
                            <m:r>
                              <a:rPr lang="en-US" b="0" i="1" smtClean="0">
                                <a:latin typeface="Cambria Math" panose="02040503050406030204" pitchFamily="18" charset="0"/>
                              </a:rPr>
                              <m:t>1−</m:t>
                            </m:r>
                            <m:r>
                              <a:rPr lang="en-US" b="0" i="1" smtClean="0">
                                <a:latin typeface="Cambria Math" panose="02040503050406030204" pitchFamily="18" charset="0"/>
                              </a:rPr>
                              <m:t>𝛼</m:t>
                            </m:r>
                          </m:sup>
                        </m:sSup>
                      </m:den>
                    </m:f>
                  </m:oMath>
                </a14:m>
                <a:endParaRPr lang="en-US" dirty="0"/>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𝛼</m:t>
                    </m:r>
                  </m:oMath>
                </a14:m>
                <a:endParaRPr lang="en-US" dirty="0"/>
              </a:p>
              <a:p>
                <a:pPr lvl="1"/>
                <a:r>
                  <a:rPr lang="en-US" dirty="0"/>
                  <a:t>The labor share is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oMath>
                </a14:m>
                <a:r>
                  <a:rPr lang="en-US" dirty="0"/>
                  <a:t> and the capital share is </a:t>
                </a:r>
                <a14:m>
                  <m:oMath xmlns:m="http://schemas.openxmlformats.org/officeDocument/2006/math">
                    <m:r>
                      <a:rPr lang="en-US" b="0" i="1" smtClean="0">
                        <a:latin typeface="Cambria Math" panose="02040503050406030204" pitchFamily="18" charset="0"/>
                      </a:rPr>
                      <m:t>𝛼</m:t>
                    </m:r>
                  </m:oMath>
                </a14:m>
                <a:r>
                  <a:rPr lang="en-US" dirty="0"/>
                  <a:t> for any level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𝐿</m:t>
                    </m:r>
                  </m:oMath>
                </a14:m>
                <a:endParaRPr lang="en-US" dirty="0"/>
              </a:p>
              <a:p>
                <a:pPr lvl="1"/>
                <a:r>
                  <a:rPr lang="en-US" dirty="0"/>
                  <a:t>Cobb-Douglas functional form assumption fits the constant factor shares </a:t>
                </a:r>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49A0D515-AF5E-EC96-AEC5-ACA45470AC58}"/>
                  </a:ext>
                </a:extLst>
              </p:cNvPr>
              <p:cNvSpPr>
                <a:spLocks noGrp="1" noRot="1" noChangeAspect="1" noMove="1" noResize="1" noEditPoints="1" noAdjustHandles="1" noChangeArrowheads="1" noChangeShapeType="1" noTextEdit="1"/>
              </p:cNvSpPr>
              <p:nvPr>
                <p:ph idx="1"/>
              </p:nvPr>
            </p:nvSpPr>
            <p:spPr>
              <a:xfrm>
                <a:off x="838199" y="1825625"/>
                <a:ext cx="10751049" cy="4780658"/>
              </a:xfrm>
              <a:blipFill>
                <a:blip r:embed="rId2"/>
                <a:stretch>
                  <a:fillRect l="-943" t="-2116"/>
                </a:stretch>
              </a:blipFill>
            </p:spPr>
            <p:txBody>
              <a:bodyPr/>
              <a:lstStyle/>
              <a:p>
                <a:r>
                  <a:rPr lang="en-US">
                    <a:noFill/>
                  </a:rPr>
                  <a:t> </a:t>
                </a:r>
              </a:p>
            </p:txBody>
          </p:sp>
        </mc:Fallback>
      </mc:AlternateContent>
    </p:spTree>
    <p:extLst>
      <p:ext uri="{BB962C8B-B14F-4D97-AF65-F5344CB8AC3E}">
        <p14:creationId xmlns:p14="http://schemas.microsoft.com/office/powerpoint/2010/main" val="2307822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92DE-FA5C-932B-8F7F-480946F0BF3A}"/>
              </a:ext>
            </a:extLst>
          </p:cNvPr>
          <p:cNvSpPr>
            <a:spLocks noGrp="1"/>
          </p:cNvSpPr>
          <p:nvPr>
            <p:ph type="title"/>
          </p:nvPr>
        </p:nvSpPr>
        <p:spPr/>
        <p:txBody>
          <a:bodyPr/>
          <a:lstStyle/>
          <a:p>
            <a:r>
              <a:rPr lang="en-US" dirty="0"/>
              <a:t>Kaldor Facts Again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0D515-AF5E-EC96-AEC5-ACA45470AC58}"/>
                  </a:ext>
                </a:extLst>
              </p:cNvPr>
              <p:cNvSpPr>
                <a:spLocks noGrp="1"/>
              </p:cNvSpPr>
              <p:nvPr>
                <p:ph idx="1"/>
              </p:nvPr>
            </p:nvSpPr>
            <p:spPr>
              <a:xfrm>
                <a:off x="838199" y="1825625"/>
                <a:ext cx="10751049" cy="4780658"/>
              </a:xfrm>
            </p:spPr>
            <p:txBody>
              <a:bodyPr>
                <a:normAutofit/>
              </a:bodyPr>
              <a:lstStyle/>
              <a:p>
                <a:r>
                  <a:rPr lang="en-US" dirty="0"/>
                  <a:t>Kaldor Fact 4:</a:t>
                </a:r>
              </a:p>
              <a:p>
                <a:pPr lvl="1"/>
                <a:r>
                  <a:rPr lang="en-US" dirty="0"/>
                  <a:t>The average rate of return on capital is constant</a:t>
                </a:r>
              </a:p>
              <a:p>
                <a:pPr lvl="1"/>
                <a:r>
                  <a:rPr lang="en-US" dirty="0"/>
                  <a:t>This fact holds if Facts 2 and Facts 3 hold, which means the Solow Model holds</a:t>
                </a:r>
              </a:p>
              <a:p>
                <a:pPr lvl="1"/>
                <a:r>
                  <a:rPr lang="en-US" dirty="0"/>
                  <a:t>Checking:</a:t>
                </a:r>
              </a:p>
              <a:p>
                <a:pPr lvl="2"/>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e>
                    </m:d>
                  </m:oMath>
                </a14:m>
                <a:r>
                  <a:rPr lang="en-US" dirty="0"/>
                  <a:t> if we set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𝐴𝐿</m:t>
                        </m:r>
                      </m:den>
                    </m:f>
                  </m:oMath>
                </a14:m>
                <a:r>
                  <a:rPr lang="en-US" dirty="0"/>
                  <a:t> using Euler’s Theorem</a:t>
                </a:r>
              </a:p>
              <a:p>
                <a:pPr lvl="1"/>
                <a:r>
                  <a:rPr lang="en-US" dirty="0"/>
                  <a:t>Proposition 4.3 implies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oMath>
                </a14:m>
                <a:r>
                  <a:rPr lang="en-US" dirty="0"/>
                  <a:t> is a constant, which implies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oMath>
                </a14:m>
                <a:r>
                  <a:rPr lang="en-US" dirty="0"/>
                  <a:t> is a constant</a:t>
                </a:r>
              </a:p>
              <a:p>
                <a:pPr lvl="1"/>
                <a:r>
                  <a:rPr lang="en-US" dirty="0"/>
                  <a:t>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oMath>
                </a14:m>
                <a:r>
                  <a:rPr lang="en-US" dirty="0"/>
                  <a:t> is ”gross” return on capital (which mean before depreciation) </a:t>
                </a:r>
              </a:p>
              <a:p>
                <a:pPr lvl="1"/>
                <a:r>
                  <a:rPr lang="en-US" dirty="0"/>
                  <a:t>“net” returns on capital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𝛿</m:t>
                    </m:r>
                  </m:oMath>
                </a14:m>
                <a:r>
                  <a:rPr lang="en-US" dirty="0"/>
                  <a:t> and equals real interest rate</a:t>
                </a:r>
              </a:p>
              <a:p>
                <a:pPr lvl="2"/>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a14:m>
                <a:r>
                  <a:rPr lang="en-US" dirty="0"/>
                  <a:t> which will also be a constant</a:t>
                </a:r>
              </a:p>
              <a:p>
                <a:r>
                  <a:rPr lang="en-US" dirty="0"/>
                  <a:t>Solow Model seems to fit the Kaldor Facts</a:t>
                </a:r>
              </a:p>
            </p:txBody>
          </p:sp>
        </mc:Choice>
        <mc:Fallback>
          <p:sp>
            <p:nvSpPr>
              <p:cNvPr id="3" name="Content Placeholder 2">
                <a:extLst>
                  <a:ext uri="{FF2B5EF4-FFF2-40B4-BE49-F238E27FC236}">
                    <a16:creationId xmlns:a16="http://schemas.microsoft.com/office/drawing/2014/main" id="{49A0D515-AF5E-EC96-AEC5-ACA45470AC58}"/>
                  </a:ext>
                </a:extLst>
              </p:cNvPr>
              <p:cNvSpPr>
                <a:spLocks noGrp="1" noRot="1" noChangeAspect="1" noMove="1" noResize="1" noEditPoints="1" noAdjustHandles="1" noChangeArrowheads="1" noChangeShapeType="1" noTextEdit="1"/>
              </p:cNvSpPr>
              <p:nvPr>
                <p:ph idx="1"/>
              </p:nvPr>
            </p:nvSpPr>
            <p:spPr>
              <a:xfrm>
                <a:off x="838199" y="1825625"/>
                <a:ext cx="10751049" cy="4780658"/>
              </a:xfrm>
              <a:blipFill>
                <a:blip r:embed="rId2"/>
                <a:stretch>
                  <a:fillRect l="-943" t="-2116" b="-1323"/>
                </a:stretch>
              </a:blipFill>
            </p:spPr>
            <p:txBody>
              <a:bodyPr/>
              <a:lstStyle/>
              <a:p>
                <a:r>
                  <a:rPr lang="en-US">
                    <a:noFill/>
                  </a:rPr>
                  <a:t> </a:t>
                </a:r>
              </a:p>
            </p:txBody>
          </p:sp>
        </mc:Fallback>
      </mc:AlternateContent>
    </p:spTree>
    <p:extLst>
      <p:ext uri="{BB962C8B-B14F-4D97-AF65-F5344CB8AC3E}">
        <p14:creationId xmlns:p14="http://schemas.microsoft.com/office/powerpoint/2010/main" val="450943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6208-D3D3-F80A-8858-547D56B14148}"/>
              </a:ext>
            </a:extLst>
          </p:cNvPr>
          <p:cNvSpPr>
            <a:spLocks noGrp="1"/>
          </p:cNvSpPr>
          <p:nvPr>
            <p:ph type="title"/>
          </p:nvPr>
        </p:nvSpPr>
        <p:spPr/>
        <p:txBody>
          <a:bodyPr/>
          <a:lstStyle/>
          <a:p>
            <a:r>
              <a:rPr lang="en-US" dirty="0"/>
              <a:t>Putting the Numbers in the Model</a:t>
            </a:r>
          </a:p>
        </p:txBody>
      </p:sp>
      <p:sp>
        <p:nvSpPr>
          <p:cNvPr id="3" name="Text Placeholder 2">
            <a:extLst>
              <a:ext uri="{FF2B5EF4-FFF2-40B4-BE49-F238E27FC236}">
                <a16:creationId xmlns:a16="http://schemas.microsoft.com/office/drawing/2014/main" id="{AF24DB65-19F5-98C1-A684-5C98CA5580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93074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a:xfrm>
                <a:off x="838199" y="1825625"/>
                <a:ext cx="10946259" cy="4351338"/>
              </a:xfrm>
            </p:spPr>
            <p:txBody>
              <a:bodyPr>
                <a:normAutofit lnSpcReduction="10000"/>
              </a:bodyPr>
              <a:lstStyle/>
              <a:p>
                <a:r>
                  <a:rPr lang="en-US" dirty="0"/>
                  <a:t>We’ll add some values for the Solow Model parameters to model the US</a:t>
                </a:r>
              </a:p>
              <a:p>
                <a:r>
                  <a:rPr lang="en-US" dirty="0"/>
                  <a:t>We’ll assume a Cobb-Douglas production function with labor augmenting technological progress</a:t>
                </a:r>
                <a:br>
                  <a:rPr lang="en-US" dirty="0"/>
                </a:br>
                <a:endParaRPr lang="en-US" dirty="0"/>
              </a:p>
              <a:p>
                <a:pPr marL="457200"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𝐴𝐿</m:t>
                              </m:r>
                            </m:e>
                          </m:d>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m:oMathPara>
                </a14:m>
                <a:endParaRPr lang="en-US" dirty="0"/>
              </a:p>
              <a:p>
                <a:pPr marL="914400" lvl="2" indent="0">
                  <a:buNone/>
                </a:pPr>
                <a:r>
                  <a:rPr lang="en-US" dirty="0"/>
                  <a:t>Note: we could use </a:t>
                </a:r>
                <a14:m>
                  <m:oMath xmlns:m="http://schemas.openxmlformats.org/officeDocument/2006/math">
                    <m:r>
                      <a:rPr lang="en-US" b="0" i="1" smtClean="0">
                        <a:latin typeface="Cambria Math" panose="02040503050406030204" pitchFamily="18" charset="0"/>
                      </a:rPr>
                      <m:t>𝐴𝐹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as well</a:t>
                </a:r>
              </a:p>
              <a:p>
                <a:pPr lvl="1"/>
                <a:r>
                  <a:rPr lang="en-US" dirty="0"/>
                  <a:t>Factors shares will be constant even outside a steady state</a:t>
                </a:r>
              </a:p>
              <a:p>
                <a:r>
                  <a:rPr lang="en-US" dirty="0"/>
                  <a:t>Our factor shares from Kaldor facts</a:t>
                </a:r>
              </a:p>
              <a:p>
                <a:pPr lvl="1"/>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=0.35</m:t>
                    </m:r>
                  </m:oMath>
                </a14:m>
                <a:endParaRPr lang="en-US" dirty="0"/>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b="0" i="1" smtClean="0">
                        <a:latin typeface="Cambria Math" panose="02040503050406030204" pitchFamily="18" charset="0"/>
                      </a:rPr>
                      <m:t>=0.65</m:t>
                    </m:r>
                  </m:oMath>
                </a14:m>
                <a:endParaRPr lang="en-US" dirty="0"/>
              </a:p>
              <a:p>
                <a:pPr lvl="1"/>
                <a:r>
                  <a:rPr lang="en-US" dirty="0"/>
                  <a:t>Even though labor share of income has been a bit lower recently</a:t>
                </a:r>
              </a:p>
            </p:txBody>
          </p:sp>
        </mc:Choice>
        <mc:Fallback>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xfrm>
                <a:off x="838199" y="1825625"/>
                <a:ext cx="10946259" cy="4351338"/>
              </a:xfrm>
              <a:blipFill>
                <a:blip r:embed="rId2"/>
                <a:stretch>
                  <a:fillRect l="-927" t="-3198"/>
                </a:stretch>
              </a:blipFill>
            </p:spPr>
            <p:txBody>
              <a:bodyPr/>
              <a:lstStyle/>
              <a:p>
                <a:r>
                  <a:rPr lang="en-US">
                    <a:noFill/>
                  </a:rPr>
                  <a:t> </a:t>
                </a:r>
              </a:p>
            </p:txBody>
          </p:sp>
        </mc:Fallback>
      </mc:AlternateContent>
    </p:spTree>
    <p:extLst>
      <p:ext uri="{BB962C8B-B14F-4D97-AF65-F5344CB8AC3E}">
        <p14:creationId xmlns:p14="http://schemas.microsoft.com/office/powerpoint/2010/main" val="3138306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p:txBody>
              <a:bodyPr/>
              <a:lstStyle/>
              <a:p>
                <a:r>
                  <a:rPr lang="en-US" dirty="0"/>
                  <a:t>Proposition 4.3 says that GDP per capita growth is equal to the technological progress</a:t>
                </a:r>
                <a:endParaRPr lang="en-US" b="0" i="1" dirty="0">
                  <a:latin typeface="Cambria Math" panose="02040503050406030204" pitchFamily="18" charset="0"/>
                </a:endParaRPr>
              </a:p>
              <a:p>
                <a:pPr lvl="1"/>
                <a:r>
                  <a:rPr lang="en-US" dirty="0"/>
                  <a:t>Since 1800, the US GDP per capita has grown at a rate of about </a:t>
                </a:r>
                <a14:m>
                  <m:oMath xmlns:m="http://schemas.openxmlformats.org/officeDocument/2006/math">
                    <m:r>
                      <a:rPr lang="en-US" b="0" i="1" smtClean="0">
                        <a:latin typeface="Cambria Math" panose="02040503050406030204" pitchFamily="18" charset="0"/>
                      </a:rPr>
                      <m:t>1.5%</m:t>
                    </m:r>
                  </m:oMath>
                </a14:m>
                <a:r>
                  <a:rPr lang="en-US" dirty="0"/>
                  <a:t> per year</a:t>
                </a:r>
              </a:p>
              <a:p>
                <a:pPr lvl="1"/>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=0.015</m:t>
                    </m:r>
                  </m:oMath>
                </a14:m>
                <a:endParaRPr lang="en-US" b="0" dirty="0"/>
              </a:p>
              <a:p>
                <a:r>
                  <a:rPr lang="en-US" dirty="0"/>
                  <a:t>Population Growth since 1950 is about </a:t>
                </a:r>
                <a14:m>
                  <m:oMath xmlns:m="http://schemas.openxmlformats.org/officeDocument/2006/math">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=0.01</m:t>
                    </m:r>
                  </m:oMath>
                </a14:m>
                <a:endParaRPr lang="en-US" dirty="0"/>
              </a:p>
              <a:p>
                <a:r>
                  <a:rPr lang="en-US" dirty="0"/>
                  <a:t>Depreciation is a bit harder since different capital depreciates at different rates</a:t>
                </a:r>
              </a:p>
              <a:p>
                <a:pPr lvl="1"/>
                <a:r>
                  <a:rPr lang="en-US" dirty="0"/>
                  <a:t>From BEA: 2% for buildings, 15% for equipment, 30% for computers </a:t>
                </a:r>
              </a:p>
              <a:p>
                <a:pPr lvl="1"/>
                <a:r>
                  <a:rPr lang="en-US" dirty="0"/>
                  <a:t>We’ll use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=0.04</m:t>
                    </m:r>
                  </m:oMath>
                </a14:m>
                <a:r>
                  <a:rPr lang="en-US" dirty="0"/>
                  <a:t> for an overall capital stock depreciation</a:t>
                </a:r>
              </a:p>
            </p:txBody>
          </p:sp>
        </mc:Choice>
        <mc:Fallback>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blipFill>
                <a:blip r:embed="rId2"/>
                <a:stretch>
                  <a:fillRect l="-1086" t="-2326" r="-362" b="-581"/>
                </a:stretch>
              </a:blipFill>
            </p:spPr>
            <p:txBody>
              <a:bodyPr/>
              <a:lstStyle/>
              <a:p>
                <a:r>
                  <a:rPr lang="en-US">
                    <a:noFill/>
                  </a:rPr>
                  <a:t> </a:t>
                </a:r>
              </a:p>
            </p:txBody>
          </p:sp>
        </mc:Fallback>
      </mc:AlternateContent>
    </p:spTree>
    <p:extLst>
      <p:ext uri="{BB962C8B-B14F-4D97-AF65-F5344CB8AC3E}">
        <p14:creationId xmlns:p14="http://schemas.microsoft.com/office/powerpoint/2010/main" val="258231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p:txBody>
              <a:bodyPr/>
              <a:lstStyle/>
              <a:p>
                <a:r>
                  <a:rPr lang="en-US" dirty="0"/>
                  <a:t>Saving rate will need some </a:t>
                </a:r>
                <a:br>
                  <a:rPr lang="en-US" dirty="0"/>
                </a:br>
                <a:r>
                  <a:rPr lang="en-US" dirty="0"/>
                  <a:t>additional nuance</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 in Chapter 4, but that </a:t>
                </a:r>
                <a:br>
                  <a:rPr lang="en-US" dirty="0"/>
                </a:br>
                <a:r>
                  <a:rPr lang="en-US" dirty="0"/>
                  <a:t>assumes a closed economy</a:t>
                </a:r>
              </a:p>
              <a:p>
                <a:pPr lvl="1"/>
                <a:r>
                  <a:rPr lang="en-US" dirty="0"/>
                  <a:t>In recent decades in the </a:t>
                </a:r>
                <a:br>
                  <a:rPr lang="en-US" dirty="0"/>
                </a:br>
                <a:r>
                  <a:rPr lang="en-US" dirty="0"/>
                  <a:t>US,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&lt;</m:t>
                    </m:r>
                    <m:r>
                      <a:rPr lang="en-US" b="0" i="1" smtClean="0">
                        <a:latin typeface="Cambria Math" panose="02040503050406030204" pitchFamily="18" charset="0"/>
                      </a:rPr>
                      <m:t>𝐼</m:t>
                    </m:r>
                  </m:oMath>
                </a14:m>
                <a:endParaRPr lang="en-US" dirty="0"/>
              </a:p>
              <a:p>
                <a:r>
                  <a:rPr lang="en-US" dirty="0"/>
                  <a:t>To replicate the investment</a:t>
                </a:r>
                <a:br>
                  <a:rPr lang="en-US" dirty="0"/>
                </a:br>
                <a:r>
                  <a:rPr lang="en-US" dirty="0"/>
                  <a:t>rate</a:t>
                </a:r>
              </a:p>
              <a:p>
                <a:pPr lvl="1"/>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=0.2</m:t>
                    </m:r>
                  </m:oMath>
                </a14:m>
                <a:r>
                  <a:rPr lang="en-US" dirty="0"/>
                  <a:t> (but real saving rate is </a:t>
                </a:r>
                <a:br>
                  <a:rPr lang="en-US" dirty="0"/>
                </a:br>
                <a:r>
                  <a:rPr lang="en-US" dirty="0"/>
                  <a:t>lower)</a:t>
                </a:r>
              </a:p>
            </p:txBody>
          </p:sp>
        </mc:Choice>
        <mc:Fallback>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2B8A5B7-8751-70E0-1929-8BC4DA339290}"/>
              </a:ext>
            </a:extLst>
          </p:cNvPr>
          <p:cNvPicPr>
            <a:picLocks noChangeAspect="1"/>
          </p:cNvPicPr>
          <p:nvPr/>
        </p:nvPicPr>
        <p:blipFill>
          <a:blip r:embed="rId3"/>
          <a:stretch>
            <a:fillRect/>
          </a:stretch>
        </p:blipFill>
        <p:spPr>
          <a:xfrm>
            <a:off x="5501477" y="1814661"/>
            <a:ext cx="6690523" cy="5043339"/>
          </a:xfrm>
          <a:prstGeom prst="rect">
            <a:avLst/>
          </a:prstGeom>
        </p:spPr>
      </p:pic>
    </p:spTree>
    <p:extLst>
      <p:ext uri="{BB962C8B-B14F-4D97-AF65-F5344CB8AC3E}">
        <p14:creationId xmlns:p14="http://schemas.microsoft.com/office/powerpoint/2010/main" val="3278642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p:txBody>
              <a:bodyPr/>
              <a:lstStyle/>
              <a:p>
                <a:r>
                  <a:rPr lang="en-US" dirty="0"/>
                  <a:t>Our estimates for the parameters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𝑠</m:t>
                    </m:r>
                  </m:oMath>
                </a14:m>
                <a:r>
                  <a:rPr lang="en-US" dirty="0"/>
                  <a:t> are consistent with the measured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ratio</a:t>
                </a:r>
              </a:p>
              <a:p>
                <a:pPr lvl="1"/>
                <a:r>
                  <a:rPr lang="en-US" dirty="0"/>
                  <a:t>In the steady state</a:t>
                </a:r>
                <a:br>
                  <a:rPr lang="en-US" dirty="0"/>
                </a:br>
                <a:endParaRPr lang="en-US" dirty="0"/>
              </a:p>
              <a:p>
                <a:pPr marL="457200" lvl="1" indent="0">
                  <a:buNone/>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𝑌</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𝑠𝑠</m:t>
                              </m:r>
                            </m:sub>
                          </m:sSub>
                        </m:num>
                        <m:den>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𝑠𝑠</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𝑠𝑠</m:t>
                              </m:r>
                            </m:sub>
                          </m:sSub>
                        </m:num>
                        <m:den>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𝑠𝑠</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oMath>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0.2</m:t>
                          </m:r>
                        </m:num>
                        <m:den>
                          <m:r>
                            <a:rPr lang="en-US" b="0" i="1" smtClean="0">
                              <a:latin typeface="Cambria Math" panose="02040503050406030204" pitchFamily="18" charset="0"/>
                              <a:ea typeface="Cambria Math" panose="02040503050406030204" pitchFamily="18" charset="0"/>
                            </a:rPr>
                            <m:t>0.04+0.01+0.015</m:t>
                          </m:r>
                        </m:den>
                      </m:f>
                      <m:r>
                        <a:rPr lang="en-US" b="0" i="1" smtClean="0">
                          <a:latin typeface="Cambria Math" panose="02040503050406030204" pitchFamily="18" charset="0"/>
                          <a:ea typeface="Cambria Math" panose="02040503050406030204" pitchFamily="18" charset="0"/>
                        </a:rPr>
                        <m:t>≈3.08</m:t>
                      </m:r>
                    </m:oMath>
                  </m:oMathPara>
                </a14:m>
                <a:br>
                  <a:rPr lang="en-US" dirty="0"/>
                </a:br>
                <a:endParaRPr lang="en-US" dirty="0"/>
              </a:p>
              <a:p>
                <a:pPr lvl="1"/>
                <a:endParaRPr lang="en-US" dirty="0"/>
              </a:p>
              <a:p>
                <a:pPr lvl="1"/>
                <a:r>
                  <a:rPr lang="en-US" dirty="0"/>
                  <a:t>This is close to the data in the figure</a:t>
                </a:r>
              </a:p>
            </p:txBody>
          </p:sp>
        </mc:Choice>
        <mc:Fallback>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A605DE4-948A-539E-DAEC-481188C53B8B}"/>
              </a:ext>
            </a:extLst>
          </p:cNvPr>
          <p:cNvPicPr>
            <a:picLocks noChangeAspect="1"/>
          </p:cNvPicPr>
          <p:nvPr/>
        </p:nvPicPr>
        <p:blipFill>
          <a:blip r:embed="rId3"/>
          <a:stretch>
            <a:fillRect/>
          </a:stretch>
        </p:blipFill>
        <p:spPr>
          <a:xfrm>
            <a:off x="6486410" y="2506894"/>
            <a:ext cx="5573737" cy="4140005"/>
          </a:xfrm>
          <a:prstGeom prst="rect">
            <a:avLst/>
          </a:prstGeom>
        </p:spPr>
      </p:pic>
    </p:spTree>
    <p:extLst>
      <p:ext uri="{BB962C8B-B14F-4D97-AF65-F5344CB8AC3E}">
        <p14:creationId xmlns:p14="http://schemas.microsoft.com/office/powerpoint/2010/main" val="2687382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p:txBody>
              <a:bodyPr/>
              <a:lstStyle/>
              <a:p>
                <a:r>
                  <a:rPr lang="en-US" dirty="0"/>
                  <a:t>We can predict interest rates as well</a:t>
                </a:r>
              </a:p>
              <a:p>
                <a:pPr marL="457200"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dirty="0"/>
              </a:p>
              <a:p>
                <a:pPr marL="457200" lvl="1" indent="0">
                  <a:buNone/>
                </a:pPr>
                <a:endParaRPr lang="en-US" dirty="0"/>
              </a:p>
              <a:p>
                <a:pPr marL="457200"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num>
                            <m:den>
                              <m:r>
                                <a:rPr lang="en-US" b="0" i="1" smtClean="0">
                                  <a:latin typeface="Cambria Math" panose="02040503050406030204" pitchFamily="18" charset="0"/>
                                </a:rPr>
                                <m:t>𝑠</m:t>
                              </m:r>
                            </m:den>
                          </m:f>
                        </m:e>
                      </m:d>
                      <m:r>
                        <a:rPr lang="en-US" b="0" i="1" smtClean="0">
                          <a:latin typeface="Cambria Math" panose="02040503050406030204" pitchFamily="18" charset="0"/>
                        </a:rPr>
                        <m:t>−</m:t>
                      </m:r>
                      <m:r>
                        <a:rPr lang="en-US" b="0" i="1" smtClean="0">
                          <a:latin typeface="Cambria Math" panose="02040503050406030204" pitchFamily="18" charset="0"/>
                        </a:rPr>
                        <m:t>𝛿</m:t>
                      </m:r>
                    </m:oMath>
                  </m:oMathPara>
                </a14:m>
                <a:br>
                  <a:rPr lang="en-US" b="0" i="1" dirty="0">
                    <a:latin typeface="Cambria Math" panose="02040503050406030204" pitchFamily="18" charset="0"/>
                  </a:rPr>
                </a:br>
                <a:br>
                  <a:rPr lang="en-US" b="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=0.35</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0.04+0.01+0.015</m:t>
                              </m:r>
                            </m:num>
                            <m:den>
                              <m:r>
                                <a:rPr lang="en-US" b="0" i="1" smtClean="0">
                                  <a:latin typeface="Cambria Math" panose="02040503050406030204" pitchFamily="18" charset="0"/>
                                </a:rPr>
                                <m:t>0.2</m:t>
                              </m:r>
                            </m:den>
                          </m:f>
                        </m:e>
                      </m:d>
                      <m:r>
                        <a:rPr lang="en-US" b="0" i="1" smtClean="0">
                          <a:latin typeface="Cambria Math" panose="02040503050406030204" pitchFamily="18" charset="0"/>
                        </a:rPr>
                        <m:t>−0.04</m:t>
                      </m:r>
                      <m:r>
                        <a:rPr lang="en-US" b="0" i="1" smtClean="0">
                          <a:latin typeface="Cambria Math" panose="02040503050406030204" pitchFamily="18" charset="0"/>
                          <a:ea typeface="Cambria Math" panose="02040503050406030204" pitchFamily="18" charset="0"/>
                        </a:rPr>
                        <m:t>≈0.074</m:t>
                      </m:r>
                    </m:oMath>
                  </m:oMathPara>
                </a14:m>
                <a:endParaRPr lang="en-US" dirty="0"/>
              </a:p>
              <a:p>
                <a:pPr marL="457200" lvl="1" indent="0">
                  <a:buNone/>
                </a:pPr>
                <a:endParaRPr lang="en-US" dirty="0"/>
              </a:p>
              <a:p>
                <a:r>
                  <a:rPr lang="en-US" dirty="0"/>
                  <a:t>We can compare this value to the interest rate on a 10-year inflation indexed bond (TIPS) which is as close to a market real interest rate</a:t>
                </a:r>
              </a:p>
              <a:p>
                <a:pPr marL="457200" lvl="1" indent="0">
                  <a:buNone/>
                </a:pPr>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blipFill>
                <a:blip r:embed="rId2"/>
                <a:stretch>
                  <a:fillRect l="-1086" t="-2326" b="-291"/>
                </a:stretch>
              </a:blipFill>
            </p:spPr>
            <p:txBody>
              <a:bodyPr/>
              <a:lstStyle/>
              <a:p>
                <a:r>
                  <a:rPr lang="en-US">
                    <a:noFill/>
                  </a:rPr>
                  <a:t> </a:t>
                </a:r>
              </a:p>
            </p:txBody>
          </p:sp>
        </mc:Fallback>
      </mc:AlternateContent>
    </p:spTree>
    <p:extLst>
      <p:ext uri="{BB962C8B-B14F-4D97-AF65-F5344CB8AC3E}">
        <p14:creationId xmlns:p14="http://schemas.microsoft.com/office/powerpoint/2010/main" val="4224850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DFEE3-FBC8-0727-2D81-5E759151D6C6}"/>
              </a:ext>
            </a:extLst>
          </p:cNvPr>
          <p:cNvPicPr>
            <a:picLocks noChangeAspect="1"/>
          </p:cNvPicPr>
          <p:nvPr/>
        </p:nvPicPr>
        <p:blipFill>
          <a:blip r:embed="rId2"/>
          <a:stretch>
            <a:fillRect/>
          </a:stretch>
        </p:blipFill>
        <p:spPr>
          <a:xfrm>
            <a:off x="5635883" y="1475509"/>
            <a:ext cx="6556117" cy="4883729"/>
          </a:xfrm>
          <a:prstGeom prst="rect">
            <a:avLst/>
          </a:prstGeom>
        </p:spPr>
      </p:pic>
      <p:sp>
        <p:nvSpPr>
          <p:cNvPr id="2" name="Title 1">
            <a:extLst>
              <a:ext uri="{FF2B5EF4-FFF2-40B4-BE49-F238E27FC236}">
                <a16:creationId xmlns:a16="http://schemas.microsoft.com/office/drawing/2014/main" id="{5BE44538-FCEC-21E2-A8F6-5CF9B66750EC}"/>
              </a:ext>
            </a:extLst>
          </p:cNvPr>
          <p:cNvSpPr>
            <a:spLocks noGrp="1"/>
          </p:cNvSpPr>
          <p:nvPr>
            <p:ph type="title"/>
          </p:nvPr>
        </p:nvSpPr>
        <p:spPr/>
        <p:txBody>
          <a:bodyPr/>
          <a:lstStyle/>
          <a:p>
            <a:r>
              <a:rPr lang="en-US" dirty="0"/>
              <a:t>Putting Numbers in the Model</a:t>
            </a:r>
          </a:p>
        </p:txBody>
      </p:sp>
      <p:sp>
        <p:nvSpPr>
          <p:cNvPr id="3" name="Content Placeholder 2">
            <a:extLst>
              <a:ext uri="{FF2B5EF4-FFF2-40B4-BE49-F238E27FC236}">
                <a16:creationId xmlns:a16="http://schemas.microsoft.com/office/drawing/2014/main" id="{EA0C70B8-0EDF-46FB-D02C-E6F18C36F53D}"/>
              </a:ext>
            </a:extLst>
          </p:cNvPr>
          <p:cNvSpPr>
            <a:spLocks noGrp="1"/>
          </p:cNvSpPr>
          <p:nvPr>
            <p:ph idx="1"/>
          </p:nvPr>
        </p:nvSpPr>
        <p:spPr/>
        <p:txBody>
          <a:bodyPr/>
          <a:lstStyle/>
          <a:p>
            <a:r>
              <a:rPr lang="en-US" dirty="0"/>
              <a:t>Using TIPS, we can see that the</a:t>
            </a:r>
            <a:br>
              <a:rPr lang="en-US" dirty="0"/>
            </a:br>
            <a:r>
              <a:rPr lang="en-US" dirty="0"/>
              <a:t>returns have closer to 1% or 2%</a:t>
            </a:r>
            <a:br>
              <a:rPr lang="en-US" dirty="0"/>
            </a:br>
            <a:r>
              <a:rPr lang="en-US" dirty="0"/>
              <a:t>clearly below our predicted</a:t>
            </a:r>
            <a:br>
              <a:rPr lang="en-US" dirty="0"/>
            </a:br>
            <a:r>
              <a:rPr lang="en-US" dirty="0"/>
              <a:t>7.4%</a:t>
            </a:r>
          </a:p>
          <a:p>
            <a:r>
              <a:rPr lang="en-US" dirty="0"/>
              <a:t>One source of difference could</a:t>
            </a:r>
            <a:br>
              <a:rPr lang="en-US" dirty="0"/>
            </a:br>
            <a:r>
              <a:rPr lang="en-US" dirty="0"/>
              <a:t>be risk – TIPS are very safe</a:t>
            </a:r>
          </a:p>
          <a:p>
            <a:r>
              <a:rPr lang="en-US" dirty="0"/>
              <a:t>The average real return on the</a:t>
            </a:r>
            <a:br>
              <a:rPr lang="en-US" dirty="0"/>
            </a:br>
            <a:r>
              <a:rPr lang="en-US" dirty="0"/>
              <a:t>S&amp;P500 index between 1929</a:t>
            </a:r>
            <a:br>
              <a:rPr lang="en-US" dirty="0"/>
            </a:br>
            <a:r>
              <a:rPr lang="en-US" dirty="0"/>
              <a:t>and 2018 was 7.8%, which is</a:t>
            </a:r>
            <a:br>
              <a:rPr lang="en-US" dirty="0"/>
            </a:br>
            <a:r>
              <a:rPr lang="en-US" dirty="0"/>
              <a:t>closer to our model</a:t>
            </a:r>
          </a:p>
        </p:txBody>
      </p:sp>
    </p:spTree>
    <p:extLst>
      <p:ext uri="{BB962C8B-B14F-4D97-AF65-F5344CB8AC3E}">
        <p14:creationId xmlns:p14="http://schemas.microsoft.com/office/powerpoint/2010/main" val="3099540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4538-FCEC-21E2-A8F6-5CF9B66750EC}"/>
              </a:ext>
            </a:extLst>
          </p:cNvPr>
          <p:cNvSpPr>
            <a:spLocks noGrp="1"/>
          </p:cNvSpPr>
          <p:nvPr>
            <p:ph type="title"/>
          </p:nvPr>
        </p:nvSpPr>
        <p:spPr/>
        <p:txBody>
          <a:bodyPr/>
          <a:lstStyle/>
          <a:p>
            <a:r>
              <a:rPr lang="en-US" dirty="0"/>
              <a:t>Putting Numbers 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C70B8-0EDF-46FB-D02C-E6F18C36F53D}"/>
                  </a:ext>
                </a:extLst>
              </p:cNvPr>
              <p:cNvSpPr>
                <a:spLocks noGrp="1"/>
              </p:cNvSpPr>
              <p:nvPr>
                <p:ph idx="1"/>
              </p:nvPr>
            </p:nvSpPr>
            <p:spPr/>
            <p:txBody>
              <a:bodyPr>
                <a:normAutofit fontScale="92500" lnSpcReduction="20000"/>
              </a:bodyPr>
              <a:lstStyle/>
              <a:p>
                <a:r>
                  <a:rPr lang="en-US" dirty="0"/>
                  <a:t>If an economy increases its saving rate from 20% to 25%, it will achieve a higher steady state level of capital per work GOOD FOR PS 2</a:t>
                </a:r>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.04+.01+.015</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1−.35</m:t>
                            </m:r>
                          </m:den>
                        </m:f>
                      </m:sup>
                    </m:sSup>
                    <m:r>
                      <a:rPr lang="en-US" b="0" i="1" smtClean="0">
                        <a:latin typeface="Cambria Math" panose="02040503050406030204" pitchFamily="18" charset="0"/>
                      </a:rPr>
                      <m:t>=5.64</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5</m:t>
                                </m:r>
                              </m:num>
                              <m:den>
                                <m:r>
                                  <a:rPr lang="en-US" b="0" i="1" smtClean="0">
                                    <a:latin typeface="Cambria Math" panose="02040503050406030204" pitchFamily="18" charset="0"/>
                                  </a:rPr>
                                  <m:t>.04+.01+.015</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1−.35</m:t>
                            </m:r>
                          </m:den>
                        </m:f>
                      </m:sup>
                    </m:sSup>
                    <m:r>
                      <a:rPr lang="en-US" b="0" i="1" smtClean="0">
                        <a:latin typeface="Cambria Math" panose="02040503050406030204" pitchFamily="18" charset="0"/>
                      </a:rPr>
                      <m:t>=</m:t>
                    </m:r>
                    <m:r>
                      <a:rPr lang="en-US" b="0" i="1" smtClean="0">
                        <a:latin typeface="Cambria Math" panose="02040503050406030204" pitchFamily="18" charset="0"/>
                      </a:rPr>
                      <m:t>7.94</m:t>
                    </m:r>
                  </m:oMath>
                </a14:m>
                <a:endParaRPr lang="en-US" dirty="0"/>
              </a:p>
              <a:p>
                <a:pPr lvl="1"/>
                <a:r>
                  <a:rPr lang="en-US" dirty="0"/>
                  <a:t>Growth in capital per efficiency unit of labor is </a:t>
                </a:r>
                <a14:m>
                  <m:oMath xmlns:m="http://schemas.openxmlformats.org/officeDocument/2006/math">
                    <m:d>
                      <m:dPr>
                        <m:ctrlPr>
                          <a:rPr lang="en-US" b="0" i="0"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7.94</m:t>
                            </m:r>
                          </m:num>
                          <m:den>
                            <m:r>
                              <a:rPr lang="en-US" b="0" i="1" smtClean="0">
                                <a:latin typeface="Cambria Math" panose="02040503050406030204" pitchFamily="18" charset="0"/>
                              </a:rPr>
                              <m:t>5.64</m:t>
                            </m:r>
                          </m:den>
                        </m:f>
                        <m:r>
                          <a:rPr lang="en-US" b="0" i="1" smtClean="0">
                            <a:latin typeface="Cambria Math" panose="02040503050406030204" pitchFamily="18" charset="0"/>
                          </a:rPr>
                          <m:t>−1</m:t>
                        </m:r>
                      </m:e>
                    </m:d>
                    <m:r>
                      <a:rPr lang="en-US" b="0" i="1" smtClean="0">
                        <a:latin typeface="Cambria Math" panose="02040503050406030204" pitchFamily="18" charset="0"/>
                      </a:rPr>
                      <m:t>∗100%=41%</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.04+.01+0.15</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.35</m:t>
                            </m:r>
                          </m:num>
                          <m:den>
                            <m:r>
                              <a:rPr lang="en-US" b="0" i="1" smtClean="0">
                                <a:latin typeface="Cambria Math" panose="02040503050406030204" pitchFamily="18" charset="0"/>
                              </a:rPr>
                              <m:t>1−.35</m:t>
                            </m:r>
                          </m:den>
                        </m:f>
                      </m:sup>
                    </m:sSup>
                    <m:r>
                      <a:rPr lang="en-US" b="0" i="1" smtClean="0">
                        <a:latin typeface="Cambria Math" panose="02040503050406030204" pitchFamily="18" charset="0"/>
                      </a:rPr>
                      <m:t>=1.83</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5</m:t>
                                </m:r>
                              </m:num>
                              <m:den>
                                <m:r>
                                  <a:rPr lang="en-US" b="0" i="1" smtClean="0">
                                    <a:latin typeface="Cambria Math" panose="02040503050406030204" pitchFamily="18" charset="0"/>
                                  </a:rPr>
                                  <m:t>.04+.01+.015</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.35</m:t>
                            </m:r>
                          </m:num>
                          <m:den>
                            <m:r>
                              <a:rPr lang="en-US" b="0" i="1" smtClean="0">
                                <a:latin typeface="Cambria Math" panose="02040503050406030204" pitchFamily="18" charset="0"/>
                              </a:rPr>
                              <m:t>1−.35</m:t>
                            </m:r>
                          </m:den>
                        </m:f>
                      </m:sup>
                    </m:sSup>
                    <m:r>
                      <a:rPr lang="en-US" b="0" i="1" smtClean="0">
                        <a:latin typeface="Cambria Math" panose="02040503050406030204" pitchFamily="18" charset="0"/>
                      </a:rPr>
                      <m:t>=</m:t>
                    </m:r>
                    <m:r>
                      <a:rPr lang="en-US" b="0" i="1" smtClean="0">
                        <a:latin typeface="Cambria Math" panose="02040503050406030204" pitchFamily="18" charset="0"/>
                      </a:rPr>
                      <m:t>2.06</m:t>
                    </m:r>
                  </m:oMath>
                </a14:m>
                <a:endParaRPr lang="en-US" dirty="0"/>
              </a:p>
              <a:p>
                <a:pPr lvl="1"/>
                <a:r>
                  <a:rPr lang="en-US" dirty="0"/>
                  <a:t>Growth in GDP per efficiency unit of labor is </a:t>
                </a:r>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2.06</m:t>
                            </m:r>
                          </m:num>
                          <m:den>
                            <m:r>
                              <a:rPr lang="en-US" b="0" i="1" smtClean="0">
                                <a:latin typeface="Cambria Math" panose="02040503050406030204" pitchFamily="18" charset="0"/>
                              </a:rPr>
                              <m:t>1.83</m:t>
                            </m:r>
                          </m:den>
                        </m:f>
                        <m:r>
                          <a:rPr lang="en-US" b="0" i="1" smtClean="0">
                            <a:latin typeface="Cambria Math" panose="02040503050406030204" pitchFamily="18" charset="0"/>
                          </a:rPr>
                          <m:t>−1</m:t>
                        </m:r>
                      </m:e>
                    </m:d>
                    <m:r>
                      <a:rPr lang="en-US" b="0" i="1" smtClean="0">
                        <a:latin typeface="Cambria Math" panose="02040503050406030204" pitchFamily="18" charset="0"/>
                      </a:rPr>
                      <m:t>∗100%=13%</m:t>
                    </m:r>
                  </m:oMath>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EA0C70B8-0EDF-46FB-D02C-E6F18C36F53D}"/>
                  </a:ext>
                </a:extLst>
              </p:cNvPr>
              <p:cNvSpPr>
                <a:spLocks noGrp="1" noRot="1" noChangeAspect="1" noMove="1" noResize="1" noEditPoints="1" noAdjustHandles="1" noChangeArrowheads="1" noChangeShapeType="1" noTextEdit="1"/>
              </p:cNvSpPr>
              <p:nvPr>
                <p:ph idx="1"/>
              </p:nvPr>
            </p:nvSpPr>
            <p:spPr>
              <a:blipFill>
                <a:blip r:embed="rId2"/>
                <a:stretch>
                  <a:fillRect l="-965" t="-3488"/>
                </a:stretch>
              </a:blipFill>
            </p:spPr>
            <p:txBody>
              <a:bodyPr/>
              <a:lstStyle/>
              <a:p>
                <a:r>
                  <a:rPr lang="en-US">
                    <a:noFill/>
                  </a:rPr>
                  <a:t> </a:t>
                </a:r>
              </a:p>
            </p:txBody>
          </p:sp>
        </mc:Fallback>
      </mc:AlternateContent>
    </p:spTree>
    <p:extLst>
      <p:ext uri="{BB962C8B-B14F-4D97-AF65-F5344CB8AC3E}">
        <p14:creationId xmlns:p14="http://schemas.microsoft.com/office/powerpoint/2010/main" val="506120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E7849-996E-3295-5BAE-0E553E48AB9B}"/>
              </a:ext>
            </a:extLst>
          </p:cNvPr>
          <p:cNvSpPr>
            <a:spLocks noGrp="1"/>
          </p:cNvSpPr>
          <p:nvPr>
            <p:ph type="title"/>
          </p:nvPr>
        </p:nvSpPr>
        <p:spPr/>
        <p:txBody>
          <a:bodyPr/>
          <a:lstStyle/>
          <a:p>
            <a:r>
              <a:rPr lang="en-US" dirty="0"/>
              <a:t>Economic Growth Part 2 Overview</a:t>
            </a:r>
          </a:p>
        </p:txBody>
      </p:sp>
      <p:sp>
        <p:nvSpPr>
          <p:cNvPr id="3" name="Content Placeholder 2">
            <a:extLst>
              <a:ext uri="{FF2B5EF4-FFF2-40B4-BE49-F238E27FC236}">
                <a16:creationId xmlns:a16="http://schemas.microsoft.com/office/drawing/2014/main" id="{AE059B69-71F8-3D01-7971-0A3C52F955F6}"/>
              </a:ext>
            </a:extLst>
          </p:cNvPr>
          <p:cNvSpPr>
            <a:spLocks noGrp="1"/>
          </p:cNvSpPr>
          <p:nvPr>
            <p:ph idx="1"/>
          </p:nvPr>
        </p:nvSpPr>
        <p:spPr/>
        <p:txBody>
          <a:bodyPr/>
          <a:lstStyle/>
          <a:p>
            <a:r>
              <a:rPr lang="en-US" dirty="0"/>
              <a:t>Confronting Theory and Evidence</a:t>
            </a:r>
          </a:p>
          <a:p>
            <a:r>
              <a:rPr lang="en-US" dirty="0"/>
              <a:t>Understanding Cross—Country Income Differences</a:t>
            </a:r>
          </a:p>
          <a:p>
            <a:r>
              <a:rPr lang="en-US" dirty="0"/>
              <a:t>Presentations Set 1</a:t>
            </a:r>
          </a:p>
          <a:p>
            <a:r>
              <a:rPr lang="en-US" dirty="0"/>
              <a:t>Announcements</a:t>
            </a:r>
          </a:p>
          <a:p>
            <a:pPr lvl="1"/>
            <a:r>
              <a:rPr lang="en-US" dirty="0"/>
              <a:t>Discussion 3 Available</a:t>
            </a:r>
          </a:p>
          <a:p>
            <a:pPr lvl="1"/>
            <a:r>
              <a:rPr lang="en-US" dirty="0"/>
              <a:t>Problem Set 1 Next Week</a:t>
            </a:r>
          </a:p>
          <a:p>
            <a:pPr lvl="1"/>
            <a:endParaRPr lang="en-US" dirty="0"/>
          </a:p>
        </p:txBody>
      </p:sp>
    </p:spTree>
    <p:extLst>
      <p:ext uri="{BB962C8B-B14F-4D97-AF65-F5344CB8AC3E}">
        <p14:creationId xmlns:p14="http://schemas.microsoft.com/office/powerpoint/2010/main" val="1498285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4538-FCEC-21E2-A8F6-5CF9B66750EC}"/>
              </a:ext>
            </a:extLst>
          </p:cNvPr>
          <p:cNvSpPr>
            <a:spLocks noGrp="1"/>
          </p:cNvSpPr>
          <p:nvPr>
            <p:ph type="title"/>
          </p:nvPr>
        </p:nvSpPr>
        <p:spPr/>
        <p:txBody>
          <a:bodyPr/>
          <a:lstStyle/>
          <a:p>
            <a:r>
              <a:rPr lang="en-US" dirty="0"/>
              <a:t>Putting Numbers 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C70B8-0EDF-46FB-D02C-E6F18C36F53D}"/>
                  </a:ext>
                </a:extLst>
              </p:cNvPr>
              <p:cNvSpPr>
                <a:spLocks noGrp="1"/>
              </p:cNvSpPr>
              <p:nvPr>
                <p:ph idx="1"/>
              </p:nvPr>
            </p:nvSpPr>
            <p:spPr/>
            <p:txBody>
              <a:bodyPr>
                <a:normAutofit/>
              </a:bodyPr>
              <a:lstStyle/>
              <a:p>
                <a:r>
                  <a:rPr lang="en-US" dirty="0"/>
                  <a:t>Interest rates will also fall with higher saving rate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num>
                          <m:den>
                            <m:r>
                              <a:rPr lang="en-US" b="0" i="1" smtClean="0">
                                <a:latin typeface="Cambria Math" panose="02040503050406030204" pitchFamily="18" charset="0"/>
                              </a:rPr>
                              <m:t>𝑠</m:t>
                            </m:r>
                          </m:den>
                        </m:f>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0.04+.01+0.015</m:t>
                            </m:r>
                          </m:num>
                          <m:den>
                            <m:r>
                              <a:rPr lang="en-US" b="0" i="1" smtClean="0">
                                <a:latin typeface="Cambria Math" panose="02040503050406030204" pitchFamily="18" charset="0"/>
                              </a:rPr>
                              <m:t>.2</m:t>
                            </m:r>
                          </m:den>
                        </m:f>
                      </m:e>
                    </m:d>
                    <m:r>
                      <a:rPr lang="en-US" b="0" i="1" smtClean="0">
                        <a:latin typeface="Cambria Math" panose="02040503050406030204" pitchFamily="18" charset="0"/>
                      </a:rPr>
                      <m:t>−0.04=0.074</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num>
                          <m:den>
                            <m:r>
                              <a:rPr lang="en-US" b="0" i="1" smtClean="0">
                                <a:latin typeface="Cambria Math" panose="02040503050406030204" pitchFamily="18" charset="0"/>
                              </a:rPr>
                              <m:t>𝑠</m:t>
                            </m:r>
                          </m:den>
                        </m:f>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0.04+.01+0.015</m:t>
                            </m:r>
                          </m:num>
                          <m:den>
                            <m:r>
                              <a:rPr lang="en-US" b="0" i="1" smtClean="0">
                                <a:latin typeface="Cambria Math" panose="02040503050406030204" pitchFamily="18" charset="0"/>
                              </a:rPr>
                              <m:t>.2</m:t>
                            </m:r>
                            <m:r>
                              <a:rPr lang="en-US" b="0" i="1" smtClean="0">
                                <a:latin typeface="Cambria Math" panose="02040503050406030204" pitchFamily="18" charset="0"/>
                              </a:rPr>
                              <m:t>5</m:t>
                            </m:r>
                          </m:den>
                        </m:f>
                      </m:e>
                    </m:d>
                    <m:r>
                      <a:rPr lang="en-US" b="0" i="1" smtClean="0">
                        <a:latin typeface="Cambria Math" panose="02040503050406030204" pitchFamily="18" charset="0"/>
                      </a:rPr>
                      <m:t>−0.04</m:t>
                    </m:r>
                    <m:r>
                      <a:rPr lang="en-US" b="0" i="1" smtClean="0">
                        <a:latin typeface="Cambria Math" panose="02040503050406030204" pitchFamily="18" charset="0"/>
                      </a:rPr>
                      <m:t>=0.0</m:t>
                    </m:r>
                    <m:r>
                      <a:rPr lang="en-US" b="0" i="1" smtClean="0">
                        <a:latin typeface="Cambria Math" panose="02040503050406030204" pitchFamily="18" charset="0"/>
                      </a:rPr>
                      <m:t>51</m:t>
                    </m:r>
                  </m:oMath>
                </a14:m>
                <a:endParaRPr lang="en-US" dirty="0"/>
              </a:p>
              <a:p>
                <a:pPr lvl="1"/>
                <a:r>
                  <a:rPr lang="en-US" dirty="0"/>
                  <a:t>Interest rates fall with more capital stock</a:t>
                </a:r>
              </a:p>
              <a:p>
                <a:r>
                  <a:rPr lang="en-US" dirty="0"/>
                  <a:t>Consumption will fall initially, but it will rise to the higher steady state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𝑠</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1</m:t>
                            </m:r>
                          </m:sub>
                        </m:sSub>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1−.2</m:t>
                        </m:r>
                      </m:e>
                    </m:d>
                    <m:d>
                      <m:dPr>
                        <m:ctrlPr>
                          <a:rPr lang="en-US" b="0" i="1" dirty="0" smtClean="0">
                            <a:latin typeface="Cambria Math" panose="02040503050406030204" pitchFamily="18" charset="0"/>
                          </a:rPr>
                        </m:ctrlPr>
                      </m:dPr>
                      <m:e>
                        <m:r>
                          <a:rPr lang="en-US" b="0" i="1" dirty="0" smtClean="0">
                            <a:latin typeface="Cambria Math" panose="02040503050406030204" pitchFamily="18" charset="0"/>
                          </a:rPr>
                          <m:t>1.83</m:t>
                        </m:r>
                      </m:e>
                    </m:d>
                    <m:r>
                      <a:rPr lang="en-US" b="0" i="1" dirty="0" smtClean="0">
                        <a:latin typeface="Cambria Math" panose="02040503050406030204" pitchFamily="18" charset="0"/>
                      </a:rPr>
                      <m:t>=1.47</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𝑠</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1</m:t>
                            </m:r>
                          </m:sub>
                        </m:sSub>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1−.2</m:t>
                        </m:r>
                        <m:r>
                          <a:rPr lang="en-US" b="0" i="1" dirty="0" smtClean="0">
                            <a:latin typeface="Cambria Math" panose="02040503050406030204" pitchFamily="18" charset="0"/>
                          </a:rPr>
                          <m:t>5</m:t>
                        </m:r>
                      </m:e>
                    </m:d>
                    <m:d>
                      <m:dPr>
                        <m:ctrlPr>
                          <a:rPr lang="en-US" b="0" i="1" dirty="0" smtClean="0">
                            <a:latin typeface="Cambria Math" panose="02040503050406030204" pitchFamily="18" charset="0"/>
                          </a:rPr>
                        </m:ctrlPr>
                      </m:dPr>
                      <m:e>
                        <m:r>
                          <a:rPr lang="en-US" b="0" i="1" dirty="0" smtClean="0">
                            <a:latin typeface="Cambria Math" panose="02040503050406030204" pitchFamily="18" charset="0"/>
                          </a:rPr>
                          <m:t>2.06</m:t>
                        </m:r>
                      </m:e>
                    </m:d>
                    <m:r>
                      <a:rPr lang="en-US" b="0" i="1" dirty="0" smtClean="0">
                        <a:latin typeface="Cambria Math" panose="02040503050406030204" pitchFamily="18" charset="0"/>
                      </a:rPr>
                      <m:t>=1.</m:t>
                    </m:r>
                    <m:r>
                      <a:rPr lang="en-US" b="0" i="1" dirty="0" smtClean="0">
                        <a:latin typeface="Cambria Math" panose="02040503050406030204" pitchFamily="18" charset="0"/>
                      </a:rPr>
                      <m:t>54</m:t>
                    </m:r>
                  </m:oMath>
                </a14:m>
                <a:endParaRPr lang="en-US" b="0" dirty="0"/>
              </a:p>
              <a:p>
                <a:pPr lvl="1"/>
                <a:r>
                  <a:rPr lang="en-US" dirty="0"/>
                  <a:t>Consumption only grows </a:t>
                </a:r>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1.54</m:t>
                            </m:r>
                          </m:num>
                          <m:den>
                            <m:r>
                              <a:rPr lang="en-US" b="0" i="1" smtClean="0">
                                <a:latin typeface="Cambria Math" panose="02040503050406030204" pitchFamily="18" charset="0"/>
                              </a:rPr>
                              <m:t>1.47</m:t>
                            </m:r>
                          </m:den>
                        </m:f>
                        <m:r>
                          <a:rPr lang="en-US" b="0" i="1" smtClean="0">
                            <a:latin typeface="Cambria Math" panose="02040503050406030204" pitchFamily="18" charset="0"/>
                          </a:rPr>
                          <m:t>−1</m:t>
                        </m:r>
                      </m:e>
                    </m:d>
                    <m:r>
                      <a:rPr lang="en-US" b="0" i="1" smtClean="0">
                        <a:latin typeface="Cambria Math" panose="02040503050406030204" pitchFamily="18" charset="0"/>
                      </a:rPr>
                      <m:t>∗100%=</m:t>
                    </m:r>
                    <m:r>
                      <a:rPr lang="en-US" b="0" i="0" smtClean="0">
                        <a:latin typeface="Cambria Math" panose="02040503050406030204" pitchFamily="18" charset="0"/>
                      </a:rPr>
                      <m:t>5%</m:t>
                    </m:r>
                  </m:oMath>
                </a14:m>
                <a:endParaRPr lang="en-US" b="0" dirty="0"/>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EA0C70B8-0EDF-46FB-D02C-E6F18C36F53D}"/>
                  </a:ext>
                </a:extLst>
              </p:cNvPr>
              <p:cNvSpPr>
                <a:spLocks noGrp="1" noRot="1" noChangeAspect="1" noMove="1" noResize="1" noEditPoints="1" noAdjustHandles="1" noChangeArrowheads="1" noChangeShapeType="1" noTextEdit="1"/>
              </p:cNvSpPr>
              <p:nvPr>
                <p:ph idx="1"/>
              </p:nvPr>
            </p:nvSpPr>
            <p:spPr>
              <a:blipFill>
                <a:blip r:embed="rId2"/>
                <a:stretch>
                  <a:fillRect l="-1086" t="-2326" r="-362"/>
                </a:stretch>
              </a:blipFill>
            </p:spPr>
            <p:txBody>
              <a:bodyPr/>
              <a:lstStyle/>
              <a:p>
                <a:r>
                  <a:rPr lang="en-US">
                    <a:noFill/>
                  </a:rPr>
                  <a:t> </a:t>
                </a:r>
              </a:p>
            </p:txBody>
          </p:sp>
        </mc:Fallback>
      </mc:AlternateContent>
    </p:spTree>
    <p:extLst>
      <p:ext uri="{BB962C8B-B14F-4D97-AF65-F5344CB8AC3E}">
        <p14:creationId xmlns:p14="http://schemas.microsoft.com/office/powerpoint/2010/main" val="418928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FF92A-6B65-F937-AD31-96E1C089E515}"/>
              </a:ext>
            </a:extLst>
          </p:cNvPr>
          <p:cNvSpPr>
            <a:spLocks noGrp="1"/>
          </p:cNvSpPr>
          <p:nvPr>
            <p:ph type="title"/>
          </p:nvPr>
        </p:nvSpPr>
        <p:spPr/>
        <p:txBody>
          <a:bodyPr/>
          <a:lstStyle/>
          <a:p>
            <a:r>
              <a:rPr lang="en-US" dirty="0"/>
              <a:t>The Capital Accumulation Hypothesis</a:t>
            </a:r>
          </a:p>
        </p:txBody>
      </p:sp>
      <p:sp>
        <p:nvSpPr>
          <p:cNvPr id="3" name="Text Placeholder 2">
            <a:extLst>
              <a:ext uri="{FF2B5EF4-FFF2-40B4-BE49-F238E27FC236}">
                <a16:creationId xmlns:a16="http://schemas.microsoft.com/office/drawing/2014/main" id="{410150B8-F675-D8F5-F19E-E3909D4B75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6979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lnSpcReduction="10000"/>
              </a:bodyPr>
              <a:lstStyle/>
              <a:p>
                <a:r>
                  <a:rPr lang="en-US" dirty="0"/>
                  <a:t>Where does very long-run economic growth come from? Or, in other words, why are some countries have higher GDP per capita than others?</a:t>
                </a:r>
              </a:p>
              <a:p>
                <a:pPr lvl="1"/>
                <a:r>
                  <a:rPr lang="en-US" dirty="0"/>
                  <a:t>One hypothesis is the capital accumulation hypothesis</a:t>
                </a:r>
              </a:p>
              <a:p>
                <a:pPr marL="457200" lvl="1" indent="0">
                  <a:buNone/>
                </a:pPr>
                <a:endParaRPr lang="en-US" dirty="0"/>
              </a:p>
              <a:p>
                <a:r>
                  <a:rPr lang="en-US" dirty="0"/>
                  <a:t>Capital accumulation Hypothesis: </a:t>
                </a:r>
              </a:p>
              <a:p>
                <a:pPr lvl="1"/>
                <a:r>
                  <a:rPr lang="en-US" dirty="0"/>
                  <a:t>We’ll assume that technology levels are the same across countries</a:t>
                </a:r>
              </a:p>
              <a:p>
                <a:pPr lvl="1"/>
                <a:r>
                  <a:rPr lang="en-US" dirty="0"/>
                  <a:t>The differences in GDP per capita are the result of differences in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oMath>
                </a14:m>
                <a:endParaRPr lang="en-US" dirty="0"/>
              </a:p>
              <a:p>
                <a:r>
                  <a:rPr lang="en-US" dirty="0"/>
                  <a:t>We’ll test this hypothesis</a:t>
                </a:r>
              </a:p>
              <a:p>
                <a:pPr lvl="1"/>
                <a:r>
                  <a:rPr lang="en-US" dirty="0"/>
                  <a:t>However, we’ll see that we can reject this hypothesis through empirical analysis as the only reason for economic growth</a:t>
                </a:r>
              </a:p>
            </p:txBody>
          </p:sp>
        </mc:Choice>
        <mc:Fallback>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blipFill>
                <a:blip r:embed="rId2"/>
                <a:stretch>
                  <a:fillRect l="-1086" t="-3198"/>
                </a:stretch>
              </a:blipFill>
            </p:spPr>
            <p:txBody>
              <a:bodyPr/>
              <a:lstStyle/>
              <a:p>
                <a:r>
                  <a:rPr lang="en-US">
                    <a:noFill/>
                  </a:rPr>
                  <a:t> </a:t>
                </a:r>
              </a:p>
            </p:txBody>
          </p:sp>
        </mc:Fallback>
      </mc:AlternateContent>
    </p:spTree>
    <p:extLst>
      <p:ext uri="{BB962C8B-B14F-4D97-AF65-F5344CB8AC3E}">
        <p14:creationId xmlns:p14="http://schemas.microsoft.com/office/powerpoint/2010/main" val="414970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a:bodyPr>
          <a:lstStyle/>
          <a:p>
            <a:r>
              <a:rPr lang="en-US" dirty="0"/>
              <a:t>Looking for evidence for the capital accumulation hypothesis</a:t>
            </a:r>
          </a:p>
          <a:p>
            <a:r>
              <a:rPr lang="en-US" dirty="0"/>
              <a:t>We’ll look at:</a:t>
            </a:r>
          </a:p>
          <a:p>
            <a:pPr lvl="1"/>
            <a:r>
              <a:rPr lang="en-US" dirty="0"/>
              <a:t>Convergence</a:t>
            </a:r>
          </a:p>
          <a:p>
            <a:pPr lvl="1"/>
            <a:r>
              <a:rPr lang="en-US" dirty="0"/>
              <a:t>Direct Measurement of capital stock</a:t>
            </a:r>
          </a:p>
          <a:p>
            <a:pPr lvl="1"/>
            <a:r>
              <a:rPr lang="en-US" dirty="0"/>
              <a:t>Interest rates and capital flows</a:t>
            </a:r>
          </a:p>
        </p:txBody>
      </p:sp>
    </p:spTree>
    <p:extLst>
      <p:ext uri="{BB962C8B-B14F-4D97-AF65-F5344CB8AC3E}">
        <p14:creationId xmlns:p14="http://schemas.microsoft.com/office/powerpoint/2010/main" val="232128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a:bodyPr>
              <a:lstStyle/>
              <a:p>
                <a:r>
                  <a:rPr lang="en-US" dirty="0"/>
                  <a:t>Convergence</a:t>
                </a:r>
              </a:p>
              <a:p>
                <a:pPr lvl="1"/>
                <a:r>
                  <a:rPr lang="en-US" dirty="0"/>
                  <a:t>We expect countries to converge with the capital accumulation hypothesis</a:t>
                </a:r>
              </a:p>
              <a:p>
                <a:pPr lvl="1"/>
                <a:r>
                  <a:rPr lang="en-US" dirty="0"/>
                  <a:t>While there is some empirical support for convergence, there are other plausible hypotheses other than capital accumulation</a:t>
                </a:r>
              </a:p>
              <a:p>
                <a:pPr lvl="1"/>
                <a:endParaRPr lang="en-US" dirty="0"/>
              </a:p>
              <a:p>
                <a:r>
                  <a:rPr lang="en-US" dirty="0"/>
                  <a:t>We see if countries converge, so we’ll start off by assuming</a:t>
                </a:r>
              </a:p>
              <a:p>
                <a:pPr lvl="1"/>
                <a:r>
                  <a:rPr lang="en-US" dirty="0"/>
                  <a:t>No technological progress</a:t>
                </a:r>
              </a:p>
              <a:p>
                <a:pPr lvl="1"/>
                <a:r>
                  <a:rPr lang="en-US" dirty="0"/>
                  <a:t>No population growth</a:t>
                </a:r>
              </a:p>
              <a:p>
                <a:pPr lvl="1"/>
                <a:r>
                  <a:rPr lang="en-US" dirty="0"/>
                  <a:t>We’ll denote GDP per capita growth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oMath>
                </a14:m>
                <a:endParaRPr lang="en-US" dirty="0"/>
              </a:p>
              <a:p>
                <a:endParaRPr lang="en-US" dirty="0"/>
              </a:p>
            </p:txBody>
          </p:sp>
        </mc:Choice>
        <mc:Fallback>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993963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a:bodyPr>
              <a:lstStyle/>
              <a:p>
                <a:r>
                  <a:rPr lang="en-US" dirty="0"/>
                  <a:t>Convergence</a:t>
                </a:r>
                <a:br>
                  <a:rPr lang="en-US" dirty="0"/>
                </a:br>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den>
                      </m:f>
                      <m:r>
                        <a:rPr lang="en-US" b="0" i="1" smtClean="0">
                          <a:latin typeface="Cambria Math" panose="02040503050406030204" pitchFamily="18" charset="0"/>
                        </a:rPr>
                        <m:t>−1</m:t>
                      </m:r>
                    </m:oMath>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𝑓</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num>
                        <m:den>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𝑓</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num>
                        <m:den>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den>
                      </m:f>
                      <m:r>
                        <a:rPr lang="en-US" b="0" i="1" smtClean="0">
                          <a:latin typeface="Cambria Math" panose="02040503050406030204" pitchFamily="18" charset="0"/>
                          <a:ea typeface="Cambria Math" panose="02040503050406030204" pitchFamily="18" charset="0"/>
                        </a:rPr>
                        <m:t> </m:t>
                      </m:r>
                    </m:oMath>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den>
                      </m:f>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𝛿𝛼</m:t>
                      </m:r>
                    </m:oMath>
                  </m:oMathPara>
                </a14:m>
                <a:br>
                  <a:rPr lang="en-US" b="0" dirty="0"/>
                </a:br>
                <a:br>
                  <a:rPr lang="en-US" b="0" dirty="0"/>
                </a:b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𝛿𝛼</m:t>
                      </m:r>
                    </m:oMath>
                  </m:oMathPara>
                </a14:m>
                <a:endParaRPr lang="en-US" dirty="0"/>
              </a:p>
            </p:txBody>
          </p:sp>
        </mc:Choice>
        <mc:Fallback>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287883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lnSpcReduction="10000"/>
              </a:bodyPr>
              <a:lstStyle/>
              <a:p>
                <a:r>
                  <a:rPr lang="en-US" dirty="0"/>
                  <a:t>What does it means?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𝛿𝛼</m:t>
                    </m:r>
                  </m:oMath>
                </a14:m>
                <a:endParaRPr lang="en-US" dirty="0"/>
              </a:p>
              <a:p>
                <a:pPr lvl="1"/>
                <a:r>
                  <a:rPr lang="en-US" b="1" dirty="0"/>
                  <a:t>It implies that richer countries should grow slower than poorer countries</a:t>
                </a:r>
              </a:p>
              <a:p>
                <a:pPr lvl="1"/>
                <a:r>
                  <a:rPr lang="en-US" dirty="0"/>
                  <a:t>Saving times marginal output per capita as a function of capital stock per worker less depreciation time capital income share</a:t>
                </a:r>
              </a:p>
              <a:p>
                <a:pPr lvl="1"/>
                <a:r>
                  <a:rPr lang="en-US" dirty="0"/>
                  <a:t>Why?</a:t>
                </a:r>
              </a:p>
              <a:p>
                <a:pPr lvl="1"/>
                <a:r>
                  <a:rPr lang="en-US" dirty="0"/>
                  <a:t>Diminishing marginal production: </a:t>
                </a:r>
                <a:r>
                  <a:rPr lang="en-US" b="1" dirty="0"/>
                  <a:t>higher capital stock implies lower marginal production of capital </a:t>
                </a:r>
              </a:p>
              <a:p>
                <a:r>
                  <a:rPr lang="en-US" dirty="0"/>
                  <a:t>Intuition</a:t>
                </a:r>
              </a:p>
              <a:p>
                <a:pPr lvl="1"/>
                <a:r>
                  <a:rPr lang="en-US" dirty="0"/>
                  <a:t>If all countries have the same technology level, but start at the different points in the capital to output ratio, everyone eventually converges to the same steady state</a:t>
                </a:r>
              </a:p>
            </p:txBody>
          </p:sp>
        </mc:Choice>
        <mc:Fallback>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blipFill>
                <a:blip r:embed="rId2"/>
                <a:stretch>
                  <a:fillRect l="-1086" t="-3198" r="-844" b="-1453"/>
                </a:stretch>
              </a:blipFill>
            </p:spPr>
            <p:txBody>
              <a:bodyPr/>
              <a:lstStyle/>
              <a:p>
                <a:r>
                  <a:rPr lang="en-US">
                    <a:noFill/>
                  </a:rPr>
                  <a:t> </a:t>
                </a:r>
              </a:p>
            </p:txBody>
          </p:sp>
        </mc:Fallback>
      </mc:AlternateContent>
    </p:spTree>
    <p:extLst>
      <p:ext uri="{BB962C8B-B14F-4D97-AF65-F5344CB8AC3E}">
        <p14:creationId xmlns:p14="http://schemas.microsoft.com/office/powerpoint/2010/main" val="2715078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5"/>
            <a:ext cx="10515600" cy="4667250"/>
          </a:xfrm>
        </p:spPr>
        <p:txBody>
          <a:bodyPr>
            <a:normAutofit/>
          </a:bodyPr>
          <a:lstStyle/>
          <a:p>
            <a:r>
              <a:rPr lang="en-US" dirty="0"/>
              <a:t>We can test this with </a:t>
            </a:r>
            <a:br>
              <a:rPr lang="en-US" dirty="0"/>
            </a:br>
            <a:r>
              <a:rPr lang="en-US" dirty="0"/>
              <a:t>some empirical data.</a:t>
            </a:r>
          </a:p>
          <a:p>
            <a:r>
              <a:rPr lang="en-US" dirty="0"/>
              <a:t>If the capital</a:t>
            </a:r>
            <a:br>
              <a:rPr lang="en-US" dirty="0"/>
            </a:br>
            <a:r>
              <a:rPr lang="en-US" dirty="0"/>
              <a:t>accumulation hypothesis</a:t>
            </a:r>
            <a:br>
              <a:rPr lang="en-US" dirty="0"/>
            </a:br>
            <a:r>
              <a:rPr lang="en-US" dirty="0"/>
              <a:t>were accurate, then</a:t>
            </a:r>
            <a:br>
              <a:rPr lang="en-US" dirty="0"/>
            </a:br>
            <a:r>
              <a:rPr lang="en-US" dirty="0"/>
              <a:t>initially poor countries</a:t>
            </a:r>
            <a:br>
              <a:rPr lang="en-US" dirty="0"/>
            </a:br>
            <a:r>
              <a:rPr lang="en-US" dirty="0"/>
              <a:t>should grow faster than</a:t>
            </a:r>
            <a:br>
              <a:rPr lang="en-US" dirty="0"/>
            </a:br>
            <a:r>
              <a:rPr lang="en-US" dirty="0"/>
              <a:t>initially rich countries</a:t>
            </a:r>
          </a:p>
          <a:p>
            <a:r>
              <a:rPr lang="en-US" dirty="0"/>
              <a:t>We don’t see too much</a:t>
            </a:r>
            <a:br>
              <a:rPr lang="en-US" dirty="0"/>
            </a:br>
            <a:r>
              <a:rPr lang="en-US" dirty="0"/>
              <a:t>evidence in the time</a:t>
            </a:r>
            <a:br>
              <a:rPr lang="en-US" dirty="0"/>
            </a:br>
            <a:r>
              <a:rPr lang="en-US" dirty="0"/>
              <a:t>series</a:t>
            </a:r>
          </a:p>
        </p:txBody>
      </p:sp>
      <p:pic>
        <p:nvPicPr>
          <p:cNvPr id="5" name="Picture 4">
            <a:extLst>
              <a:ext uri="{FF2B5EF4-FFF2-40B4-BE49-F238E27FC236}">
                <a16:creationId xmlns:a16="http://schemas.microsoft.com/office/drawing/2014/main" id="{EFAFAEFB-AA6D-E50A-ABFC-288CAF766226}"/>
              </a:ext>
            </a:extLst>
          </p:cNvPr>
          <p:cNvPicPr>
            <a:picLocks noChangeAspect="1"/>
          </p:cNvPicPr>
          <p:nvPr/>
        </p:nvPicPr>
        <p:blipFill>
          <a:blip r:embed="rId2"/>
          <a:stretch>
            <a:fillRect/>
          </a:stretch>
        </p:blipFill>
        <p:spPr>
          <a:xfrm>
            <a:off x="4805916" y="1318034"/>
            <a:ext cx="7386084" cy="5547059"/>
          </a:xfrm>
          <a:prstGeom prst="rect">
            <a:avLst/>
          </a:prstGeom>
        </p:spPr>
      </p:pic>
    </p:spTree>
    <p:extLst>
      <p:ext uri="{BB962C8B-B14F-4D97-AF65-F5344CB8AC3E}">
        <p14:creationId xmlns:p14="http://schemas.microsoft.com/office/powerpoint/2010/main" val="275288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5"/>
            <a:ext cx="10515600" cy="4667250"/>
          </a:xfrm>
        </p:spPr>
        <p:txBody>
          <a:bodyPr>
            <a:normAutofit/>
          </a:bodyPr>
          <a:lstStyle/>
          <a:p>
            <a:r>
              <a:rPr lang="en-US" dirty="0"/>
              <a:t>When we look at cross-</a:t>
            </a:r>
            <a:br>
              <a:rPr lang="en-US" dirty="0"/>
            </a:br>
            <a:r>
              <a:rPr lang="en-US" dirty="0"/>
              <a:t>sections at points in time,</a:t>
            </a:r>
            <a:br>
              <a:rPr lang="en-US" dirty="0"/>
            </a:br>
            <a:r>
              <a:rPr lang="en-US" dirty="0"/>
              <a:t>we do see some evidence</a:t>
            </a:r>
            <a:br>
              <a:rPr lang="en-US" dirty="0"/>
            </a:br>
            <a:r>
              <a:rPr lang="en-US" dirty="0"/>
              <a:t>of convergence</a:t>
            </a:r>
          </a:p>
          <a:p>
            <a:r>
              <a:rPr lang="en-US" dirty="0"/>
              <a:t>We also can add population</a:t>
            </a:r>
            <a:br>
              <a:rPr lang="en-US" dirty="0"/>
            </a:br>
            <a:r>
              <a:rPr lang="en-US" dirty="0"/>
              <a:t>weights to GDP per capita</a:t>
            </a:r>
            <a:br>
              <a:rPr lang="en-US" dirty="0"/>
            </a:br>
            <a:r>
              <a:rPr lang="en-US" dirty="0"/>
              <a:t>and growth rates</a:t>
            </a:r>
          </a:p>
          <a:p>
            <a:r>
              <a:rPr lang="en-US" dirty="0"/>
              <a:t>Here is a cross-section of</a:t>
            </a:r>
            <a:br>
              <a:rPr lang="en-US" dirty="0"/>
            </a:br>
            <a:r>
              <a:rPr lang="en-US" dirty="0"/>
              <a:t>GDP per capita and growth</a:t>
            </a:r>
            <a:br>
              <a:rPr lang="en-US" dirty="0"/>
            </a:br>
            <a:r>
              <a:rPr lang="en-US" dirty="0"/>
              <a:t>rates with population weights</a:t>
            </a:r>
            <a:br>
              <a:rPr lang="en-US" dirty="0"/>
            </a:br>
            <a:r>
              <a:rPr lang="en-US" dirty="0"/>
              <a:t>in 1960</a:t>
            </a:r>
          </a:p>
        </p:txBody>
      </p:sp>
      <p:pic>
        <p:nvPicPr>
          <p:cNvPr id="4" name="Picture 3">
            <a:extLst>
              <a:ext uri="{FF2B5EF4-FFF2-40B4-BE49-F238E27FC236}">
                <a16:creationId xmlns:a16="http://schemas.microsoft.com/office/drawing/2014/main" id="{6F7409A0-BCE1-9D2D-1E12-2EDF5CEECC45}"/>
              </a:ext>
            </a:extLst>
          </p:cNvPr>
          <p:cNvPicPr>
            <a:picLocks noChangeAspect="1"/>
          </p:cNvPicPr>
          <p:nvPr/>
        </p:nvPicPr>
        <p:blipFill>
          <a:blip r:embed="rId2"/>
          <a:stretch>
            <a:fillRect/>
          </a:stretch>
        </p:blipFill>
        <p:spPr>
          <a:xfrm>
            <a:off x="5431465" y="1690688"/>
            <a:ext cx="6760535" cy="5130929"/>
          </a:xfrm>
          <a:prstGeom prst="rect">
            <a:avLst/>
          </a:prstGeom>
        </p:spPr>
      </p:pic>
    </p:spTree>
    <p:extLst>
      <p:ext uri="{BB962C8B-B14F-4D97-AF65-F5344CB8AC3E}">
        <p14:creationId xmlns:p14="http://schemas.microsoft.com/office/powerpoint/2010/main" val="2170248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fontScale="92500" lnSpcReduction="10000"/>
          </a:bodyPr>
          <a:lstStyle/>
          <a:p>
            <a:r>
              <a:rPr lang="en-US" dirty="0"/>
              <a:t>The convergence hypothesis</a:t>
            </a:r>
            <a:br>
              <a:rPr lang="en-US" dirty="0"/>
            </a:br>
            <a:r>
              <a:rPr lang="en-US" dirty="0"/>
              <a:t>is a bit stronger in the 1980</a:t>
            </a:r>
            <a:br>
              <a:rPr lang="en-US" dirty="0"/>
            </a:br>
            <a:r>
              <a:rPr lang="en-US" dirty="0"/>
              <a:t>cross-section</a:t>
            </a:r>
          </a:p>
          <a:p>
            <a:r>
              <a:rPr lang="en-US" dirty="0"/>
              <a:t>India and China start off with</a:t>
            </a:r>
            <a:br>
              <a:rPr lang="en-US" dirty="0"/>
            </a:br>
            <a:r>
              <a:rPr lang="en-US" dirty="0"/>
              <a:t>low GDP per capita, but </a:t>
            </a:r>
            <a:br>
              <a:rPr lang="en-US" dirty="0"/>
            </a:br>
            <a:r>
              <a:rPr lang="en-US" dirty="0"/>
              <a:t>experienced very high growth</a:t>
            </a:r>
            <a:br>
              <a:rPr lang="en-US" dirty="0"/>
            </a:br>
            <a:r>
              <a:rPr lang="en-US" dirty="0"/>
              <a:t>rates</a:t>
            </a:r>
          </a:p>
          <a:p>
            <a:r>
              <a:rPr lang="en-US" dirty="0"/>
              <a:t>Given their populations, they</a:t>
            </a:r>
            <a:br>
              <a:rPr lang="en-US" dirty="0"/>
            </a:br>
            <a:r>
              <a:rPr lang="en-US" dirty="0"/>
              <a:t>skew the negative correlation</a:t>
            </a:r>
          </a:p>
          <a:p>
            <a:r>
              <a:rPr lang="en-US" dirty="0"/>
              <a:t>There could be other reasons</a:t>
            </a:r>
            <a:br>
              <a:rPr lang="en-US" dirty="0"/>
            </a:br>
            <a:r>
              <a:rPr lang="en-US" dirty="0"/>
              <a:t>for their convergence, but</a:t>
            </a:r>
            <a:br>
              <a:rPr lang="en-US" dirty="0"/>
            </a:br>
            <a:r>
              <a:rPr lang="en-US" dirty="0"/>
              <a:t>we cannot rule out capital</a:t>
            </a:r>
            <a:br>
              <a:rPr lang="en-US" dirty="0"/>
            </a:br>
            <a:r>
              <a:rPr lang="en-US" dirty="0"/>
              <a:t>accumulation yet</a:t>
            </a:r>
          </a:p>
        </p:txBody>
      </p:sp>
      <p:pic>
        <p:nvPicPr>
          <p:cNvPr id="5" name="Picture 4">
            <a:extLst>
              <a:ext uri="{FF2B5EF4-FFF2-40B4-BE49-F238E27FC236}">
                <a16:creationId xmlns:a16="http://schemas.microsoft.com/office/drawing/2014/main" id="{32D480C4-E453-2B0A-E8F8-B3F6381F6C0C}"/>
              </a:ext>
            </a:extLst>
          </p:cNvPr>
          <p:cNvPicPr>
            <a:picLocks noChangeAspect="1"/>
          </p:cNvPicPr>
          <p:nvPr/>
        </p:nvPicPr>
        <p:blipFill>
          <a:blip r:embed="rId2"/>
          <a:stretch>
            <a:fillRect/>
          </a:stretch>
        </p:blipFill>
        <p:spPr>
          <a:xfrm>
            <a:off x="5521600" y="1825625"/>
            <a:ext cx="6670400" cy="5032375"/>
          </a:xfrm>
          <a:prstGeom prst="rect">
            <a:avLst/>
          </a:prstGeom>
        </p:spPr>
      </p:pic>
    </p:spTree>
    <p:extLst>
      <p:ext uri="{BB962C8B-B14F-4D97-AF65-F5344CB8AC3E}">
        <p14:creationId xmlns:p14="http://schemas.microsoft.com/office/powerpoint/2010/main" val="1951763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3E65-51FD-241C-E54A-06FFF83EA06D}"/>
              </a:ext>
            </a:extLst>
          </p:cNvPr>
          <p:cNvSpPr>
            <a:spLocks noGrp="1"/>
          </p:cNvSpPr>
          <p:nvPr>
            <p:ph type="title"/>
          </p:nvPr>
        </p:nvSpPr>
        <p:spPr/>
        <p:txBody>
          <a:bodyPr/>
          <a:lstStyle/>
          <a:p>
            <a:r>
              <a:rPr lang="en-US" dirty="0"/>
              <a:t>Confronting Theory and Evidence</a:t>
            </a:r>
          </a:p>
        </p:txBody>
      </p:sp>
      <p:sp>
        <p:nvSpPr>
          <p:cNvPr id="3" name="Text Placeholder 2">
            <a:extLst>
              <a:ext uri="{FF2B5EF4-FFF2-40B4-BE49-F238E27FC236}">
                <a16:creationId xmlns:a16="http://schemas.microsoft.com/office/drawing/2014/main" id="{2FA35BB7-326F-50C3-EC7B-D66FBE3E1EA3}"/>
              </a:ext>
            </a:extLst>
          </p:cNvPr>
          <p:cNvSpPr>
            <a:spLocks noGrp="1"/>
          </p:cNvSpPr>
          <p:nvPr>
            <p:ph type="body" idx="1"/>
          </p:nvPr>
        </p:nvSpPr>
        <p:spPr/>
        <p:txBody>
          <a:bodyPr/>
          <a:lstStyle/>
          <a:p>
            <a:r>
              <a:rPr lang="en-US" dirty="0" err="1"/>
              <a:t>Kurlat</a:t>
            </a:r>
            <a:r>
              <a:rPr lang="en-US" dirty="0"/>
              <a:t> Chapter 5</a:t>
            </a:r>
          </a:p>
        </p:txBody>
      </p:sp>
    </p:spTree>
    <p:extLst>
      <p:ext uri="{BB962C8B-B14F-4D97-AF65-F5344CB8AC3E}">
        <p14:creationId xmlns:p14="http://schemas.microsoft.com/office/powerpoint/2010/main" val="2220453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fontScale="92500" lnSpcReduction="20000"/>
          </a:bodyPr>
          <a:lstStyle/>
          <a:p>
            <a:r>
              <a:rPr lang="en-US" dirty="0"/>
              <a:t>Maybe the capital accumulation</a:t>
            </a:r>
            <a:br>
              <a:rPr lang="en-US" dirty="0"/>
            </a:br>
            <a:r>
              <a:rPr lang="en-US" dirty="0"/>
              <a:t>holds true within countries</a:t>
            </a:r>
          </a:p>
          <a:p>
            <a:r>
              <a:rPr lang="en-US" dirty="0"/>
              <a:t>Southern states were a lot </a:t>
            </a:r>
            <a:br>
              <a:rPr lang="en-US" dirty="0"/>
            </a:br>
            <a:r>
              <a:rPr lang="en-US" dirty="0"/>
              <a:t>poorer in early 20</a:t>
            </a:r>
            <a:r>
              <a:rPr lang="en-US" baseline="30000" dirty="0"/>
              <a:t>th</a:t>
            </a:r>
            <a:r>
              <a:rPr lang="en-US" dirty="0"/>
              <a:t> century</a:t>
            </a:r>
          </a:p>
          <a:p>
            <a:r>
              <a:rPr lang="en-US" dirty="0"/>
              <a:t>The capital accumulation</a:t>
            </a:r>
            <a:br>
              <a:rPr lang="en-US" dirty="0"/>
            </a:br>
            <a:r>
              <a:rPr lang="en-US" dirty="0"/>
              <a:t>hypothesis could have explained</a:t>
            </a:r>
            <a:br>
              <a:rPr lang="en-US" dirty="0"/>
            </a:br>
            <a:r>
              <a:rPr lang="en-US" dirty="0"/>
              <a:t>why Maryland was richer than</a:t>
            </a:r>
            <a:br>
              <a:rPr lang="en-US" dirty="0"/>
            </a:br>
            <a:r>
              <a:rPr lang="en-US" dirty="0"/>
              <a:t>Georgia, or why Ohio was richer</a:t>
            </a:r>
            <a:br>
              <a:rPr lang="en-US" dirty="0"/>
            </a:br>
            <a:r>
              <a:rPr lang="en-US" dirty="0"/>
              <a:t>than Tennessee</a:t>
            </a:r>
          </a:p>
          <a:p>
            <a:r>
              <a:rPr lang="en-US" dirty="0"/>
              <a:t>This may be true even if the </a:t>
            </a:r>
            <a:br>
              <a:rPr lang="en-US" dirty="0"/>
            </a:br>
            <a:r>
              <a:rPr lang="en-US" dirty="0"/>
              <a:t>capital accumulation hypothesis</a:t>
            </a:r>
            <a:br>
              <a:rPr lang="en-US" dirty="0"/>
            </a:br>
            <a:r>
              <a:rPr lang="en-US" dirty="0"/>
              <a:t>does not explain why the US has</a:t>
            </a:r>
            <a:br>
              <a:rPr lang="en-US" dirty="0"/>
            </a:br>
            <a:r>
              <a:rPr lang="en-US" dirty="0"/>
              <a:t>higher GDP per capita than </a:t>
            </a:r>
            <a:br>
              <a:rPr lang="en-US" dirty="0"/>
            </a:br>
            <a:r>
              <a:rPr lang="en-US" dirty="0"/>
              <a:t>Paraguay</a:t>
            </a:r>
          </a:p>
        </p:txBody>
      </p:sp>
      <p:pic>
        <p:nvPicPr>
          <p:cNvPr id="4" name="Picture 3">
            <a:extLst>
              <a:ext uri="{FF2B5EF4-FFF2-40B4-BE49-F238E27FC236}">
                <a16:creationId xmlns:a16="http://schemas.microsoft.com/office/drawing/2014/main" id="{ABA0AF01-FA72-2A73-F408-110C7270C0A2}"/>
              </a:ext>
            </a:extLst>
          </p:cNvPr>
          <p:cNvPicPr>
            <a:picLocks noChangeAspect="1"/>
          </p:cNvPicPr>
          <p:nvPr/>
        </p:nvPicPr>
        <p:blipFill>
          <a:blip r:embed="rId2"/>
          <a:stretch>
            <a:fillRect/>
          </a:stretch>
        </p:blipFill>
        <p:spPr>
          <a:xfrm>
            <a:off x="5816600" y="1244600"/>
            <a:ext cx="6375400" cy="5613400"/>
          </a:xfrm>
          <a:prstGeom prst="rect">
            <a:avLst/>
          </a:prstGeom>
        </p:spPr>
      </p:pic>
    </p:spTree>
    <p:extLst>
      <p:ext uri="{BB962C8B-B14F-4D97-AF65-F5344CB8AC3E}">
        <p14:creationId xmlns:p14="http://schemas.microsoft.com/office/powerpoint/2010/main" val="2944108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a:bodyPr>
          <a:lstStyle/>
          <a:p>
            <a:r>
              <a:rPr lang="en-US" dirty="0"/>
              <a:t>We notice a similar trend</a:t>
            </a:r>
            <a:br>
              <a:rPr lang="en-US" dirty="0"/>
            </a:br>
            <a:r>
              <a:rPr lang="en-US" dirty="0"/>
              <a:t>in GDP per capita and growth</a:t>
            </a:r>
            <a:br>
              <a:rPr lang="en-US" dirty="0"/>
            </a:br>
            <a:r>
              <a:rPr lang="en-US" dirty="0"/>
              <a:t>rates within Europe</a:t>
            </a:r>
          </a:p>
          <a:p>
            <a:r>
              <a:rPr lang="en-US" dirty="0"/>
              <a:t>Just becomes with find some</a:t>
            </a:r>
            <a:br>
              <a:rPr lang="en-US" dirty="0"/>
            </a:br>
            <a:r>
              <a:rPr lang="en-US" dirty="0"/>
              <a:t>evidence that supports the</a:t>
            </a:r>
            <a:br>
              <a:rPr lang="en-US" dirty="0"/>
            </a:br>
            <a:r>
              <a:rPr lang="en-US" dirty="0"/>
              <a:t>capital accumulation hypothesis</a:t>
            </a:r>
            <a:br>
              <a:rPr lang="en-US" dirty="0"/>
            </a:br>
            <a:r>
              <a:rPr lang="en-US" dirty="0"/>
              <a:t>does not mean we have </a:t>
            </a:r>
            <a:br>
              <a:rPr lang="en-US" dirty="0"/>
            </a:br>
            <a:r>
              <a:rPr lang="en-US" dirty="0"/>
              <a:t>causal inference</a:t>
            </a:r>
          </a:p>
          <a:p>
            <a:r>
              <a:rPr lang="en-US" dirty="0"/>
              <a:t>It seems that we have limited</a:t>
            </a:r>
            <a:br>
              <a:rPr lang="en-US" dirty="0"/>
            </a:br>
            <a:r>
              <a:rPr lang="en-US" dirty="0"/>
              <a:t>findings on convergence than</a:t>
            </a:r>
            <a:br>
              <a:rPr lang="en-US" dirty="0"/>
            </a:br>
            <a:r>
              <a:rPr lang="en-US" dirty="0"/>
              <a:t>capital accumulation</a:t>
            </a:r>
          </a:p>
        </p:txBody>
      </p:sp>
      <p:pic>
        <p:nvPicPr>
          <p:cNvPr id="5" name="Picture 4">
            <a:extLst>
              <a:ext uri="{FF2B5EF4-FFF2-40B4-BE49-F238E27FC236}">
                <a16:creationId xmlns:a16="http://schemas.microsoft.com/office/drawing/2014/main" id="{C27BAAF8-67CA-BACC-976C-A915717DFED5}"/>
              </a:ext>
            </a:extLst>
          </p:cNvPr>
          <p:cNvPicPr>
            <a:picLocks noChangeAspect="1"/>
          </p:cNvPicPr>
          <p:nvPr/>
        </p:nvPicPr>
        <p:blipFill>
          <a:blip r:embed="rId2"/>
          <a:stretch>
            <a:fillRect/>
          </a:stretch>
        </p:blipFill>
        <p:spPr>
          <a:xfrm>
            <a:off x="5791200" y="1244600"/>
            <a:ext cx="6400800" cy="5613400"/>
          </a:xfrm>
          <a:prstGeom prst="rect">
            <a:avLst/>
          </a:prstGeom>
        </p:spPr>
      </p:pic>
    </p:spTree>
    <p:extLst>
      <p:ext uri="{BB962C8B-B14F-4D97-AF65-F5344CB8AC3E}">
        <p14:creationId xmlns:p14="http://schemas.microsoft.com/office/powerpoint/2010/main" val="4292373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Direct Measurement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a:bodyPr>
              <a:lstStyle/>
              <a:p>
                <a:r>
                  <a:rPr lang="en-US" dirty="0"/>
                  <a:t>We’ll look for evidence with direct measurement of capital stocks</a:t>
                </a:r>
              </a:p>
              <a:p>
                <a:r>
                  <a:rPr lang="en-US" dirty="0"/>
                  <a:t>1) Directly measure the capital stock in each country</a:t>
                </a:r>
              </a:p>
              <a:p>
                <a:r>
                  <a:rPr lang="en-US" dirty="0"/>
                  <a:t>2) Assume a functional form for the production function (which is assumed to be similar across countries, such as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𝛼</m:t>
                        </m:r>
                      </m:sup>
                    </m:sSup>
                  </m:oMath>
                </a14:m>
                <a:endParaRPr lang="en-US" dirty="0"/>
              </a:p>
              <a:p>
                <a:r>
                  <a:rPr lang="en-US" dirty="0"/>
                  <a:t>3) Predict the GDP per capita levels using the measured level of capital per worker. Solve for </a:t>
                </a:r>
                <a14:m>
                  <m:oMath xmlns:m="http://schemas.openxmlformats.org/officeDocument/2006/math">
                    <m:r>
                      <a:rPr lang="en-US" b="0" i="1" smtClean="0">
                        <a:latin typeface="Cambria Math" panose="02040503050406030204" pitchFamily="18" charset="0"/>
                      </a:rPr>
                      <m:t>𝐴</m:t>
                    </m:r>
                  </m:oMath>
                </a14:m>
                <a:r>
                  <a:rPr lang="en-US" dirty="0"/>
                  <a:t> first</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𝑈𝑆</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𝑈𝑆</m:t>
                            </m:r>
                          </m:sub>
                          <m:sup>
                            <m:r>
                              <a:rPr lang="en-US" b="0" i="1" smtClean="0">
                                <a:latin typeface="Cambria Math" panose="02040503050406030204" pitchFamily="18" charset="0"/>
                              </a:rPr>
                              <m:t>𝛼</m:t>
                            </m:r>
                          </m:sup>
                        </m:sSubSup>
                      </m:den>
                    </m:f>
                  </m:oMath>
                </a14:m>
                <a:endParaRPr lang="en-US" dirty="0"/>
              </a:p>
              <a:p>
                <a:pPr lvl="1"/>
                <a:r>
                  <a:rPr lang="en-US" dirty="0"/>
                  <a:t>Then, compute predicted GDP per capita for country </a:t>
                </a:r>
                <a14:m>
                  <m:oMath xmlns:m="http://schemas.openxmlformats.org/officeDocument/2006/math">
                    <m:r>
                      <a:rPr lang="en-US" b="0" i="1" smtClean="0">
                        <a:latin typeface="Cambria Math" panose="02040503050406030204" pitchFamily="18" charset="0"/>
                      </a:rPr>
                      <m:t>𝑗</m:t>
                    </m:r>
                  </m:oMath>
                </a14:m>
                <a:endParaRPr lang="en-US" dirty="0"/>
              </a:p>
              <a:p>
                <a:pPr lvl="1"/>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𝐴</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𝛼</m:t>
                        </m:r>
                      </m:sup>
                    </m:sSup>
                  </m:oMath>
                </a14:m>
                <a:endParaRPr lang="en-US" dirty="0"/>
              </a:p>
              <a:p>
                <a:r>
                  <a:rPr lang="en-US" dirty="0"/>
                  <a:t>4) Compare predicted levels of GDP per capita </a:t>
                </a:r>
              </a:p>
            </p:txBody>
          </p:sp>
        </mc:Choice>
        <mc:Fallback>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xfrm>
                <a:off x="838200" y="1825624"/>
                <a:ext cx="10515600" cy="4809091"/>
              </a:xfrm>
              <a:blipFill>
                <a:blip r:embed="rId2"/>
                <a:stretch>
                  <a:fillRect l="-1086" t="-2105" b="-526"/>
                </a:stretch>
              </a:blipFill>
            </p:spPr>
            <p:txBody>
              <a:bodyPr/>
              <a:lstStyle/>
              <a:p>
                <a:r>
                  <a:rPr lang="en-US">
                    <a:noFill/>
                  </a:rPr>
                  <a:t> </a:t>
                </a:r>
              </a:p>
            </p:txBody>
          </p:sp>
        </mc:Fallback>
      </mc:AlternateContent>
    </p:spTree>
    <p:extLst>
      <p:ext uri="{BB962C8B-B14F-4D97-AF65-F5344CB8AC3E}">
        <p14:creationId xmlns:p14="http://schemas.microsoft.com/office/powerpoint/2010/main" val="2685815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Direct Measurement</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fontScale="92500" lnSpcReduction="20000"/>
          </a:bodyPr>
          <a:lstStyle/>
          <a:p>
            <a:r>
              <a:rPr lang="en-US" dirty="0"/>
              <a:t>We would expect predicted</a:t>
            </a:r>
            <a:br>
              <a:rPr lang="en-US" dirty="0"/>
            </a:br>
            <a:r>
              <a:rPr lang="en-US" dirty="0"/>
              <a:t>and actual GDP per capita</a:t>
            </a:r>
            <a:br>
              <a:rPr lang="en-US" dirty="0"/>
            </a:br>
            <a:r>
              <a:rPr lang="en-US" dirty="0"/>
              <a:t>to be similar if differences</a:t>
            </a:r>
            <a:br>
              <a:rPr lang="en-US" dirty="0"/>
            </a:br>
            <a:r>
              <a:rPr lang="en-US" dirty="0"/>
              <a:t>were explained only be the</a:t>
            </a:r>
            <a:br>
              <a:rPr lang="en-US" dirty="0"/>
            </a:br>
            <a:r>
              <a:rPr lang="en-US" dirty="0"/>
              <a:t>capital accumulation </a:t>
            </a:r>
            <a:br>
              <a:rPr lang="en-US" dirty="0"/>
            </a:br>
            <a:r>
              <a:rPr lang="en-US" dirty="0"/>
              <a:t>hypothesis</a:t>
            </a:r>
          </a:p>
          <a:p>
            <a:r>
              <a:rPr lang="en-US" dirty="0"/>
              <a:t>For countries with lower</a:t>
            </a:r>
            <a:br>
              <a:rPr lang="en-US" dirty="0"/>
            </a:br>
            <a:r>
              <a:rPr lang="en-US" dirty="0"/>
              <a:t>GDP per capita, this model</a:t>
            </a:r>
            <a:br>
              <a:rPr lang="en-US" dirty="0"/>
            </a:br>
            <a:r>
              <a:rPr lang="en-US" dirty="0"/>
              <a:t>does poorly and it gets worse</a:t>
            </a:r>
            <a:br>
              <a:rPr lang="en-US" dirty="0"/>
            </a:br>
            <a:r>
              <a:rPr lang="en-US" dirty="0"/>
              <a:t>as actual GDP per capita </a:t>
            </a:r>
            <a:br>
              <a:rPr lang="en-US" dirty="0"/>
            </a:br>
            <a:r>
              <a:rPr lang="en-US" dirty="0"/>
              <a:t>declines</a:t>
            </a:r>
          </a:p>
          <a:p>
            <a:r>
              <a:rPr lang="en-US" dirty="0"/>
              <a:t>If anything, this is evidence</a:t>
            </a:r>
            <a:br>
              <a:rPr lang="en-US" dirty="0"/>
            </a:br>
            <a:r>
              <a:rPr lang="en-US" dirty="0"/>
              <a:t>against assuming similar</a:t>
            </a:r>
            <a:br>
              <a:rPr lang="en-US" dirty="0"/>
            </a:br>
            <a:r>
              <a:rPr lang="en-US" dirty="0"/>
              <a:t>production functions and </a:t>
            </a:r>
            <a:br>
              <a:rPr lang="en-US" dirty="0"/>
            </a:br>
            <a:r>
              <a:rPr lang="en-US" dirty="0"/>
              <a:t>technology levels</a:t>
            </a:r>
          </a:p>
        </p:txBody>
      </p:sp>
      <p:pic>
        <p:nvPicPr>
          <p:cNvPr id="5" name="Picture 4">
            <a:extLst>
              <a:ext uri="{FF2B5EF4-FFF2-40B4-BE49-F238E27FC236}">
                <a16:creationId xmlns:a16="http://schemas.microsoft.com/office/drawing/2014/main" id="{2DF918AA-EA0C-5176-CE01-A9D66FA81322}"/>
              </a:ext>
            </a:extLst>
          </p:cNvPr>
          <p:cNvPicPr>
            <a:picLocks noChangeAspect="1"/>
          </p:cNvPicPr>
          <p:nvPr/>
        </p:nvPicPr>
        <p:blipFill>
          <a:blip r:embed="rId2"/>
          <a:stretch>
            <a:fillRect/>
          </a:stretch>
        </p:blipFill>
        <p:spPr>
          <a:xfrm>
            <a:off x="5539258" y="1859405"/>
            <a:ext cx="6652742" cy="4998595"/>
          </a:xfrm>
          <a:prstGeom prst="rect">
            <a:avLst/>
          </a:prstGeom>
        </p:spPr>
      </p:pic>
    </p:spTree>
    <p:extLst>
      <p:ext uri="{BB962C8B-B14F-4D97-AF65-F5344CB8AC3E}">
        <p14:creationId xmlns:p14="http://schemas.microsoft.com/office/powerpoint/2010/main" val="2833892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5B4E-CC78-83A7-D9F6-70587D3C8267}"/>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DDC512-93F9-7128-91C2-78F89F8A5E72}"/>
                  </a:ext>
                </a:extLst>
              </p:cNvPr>
              <p:cNvSpPr>
                <a:spLocks noGrp="1"/>
              </p:cNvSpPr>
              <p:nvPr>
                <p:ph idx="1"/>
              </p:nvPr>
            </p:nvSpPr>
            <p:spPr/>
            <p:txBody>
              <a:bodyPr/>
              <a:lstStyle/>
              <a:p>
                <a:r>
                  <a:rPr lang="en-US" dirty="0"/>
                  <a:t>We can try to predict interest rates and capital flows using the capital accumulation hypothesis</a:t>
                </a:r>
              </a:p>
              <a:p>
                <a:r>
                  <a:rPr lang="en-US" dirty="0"/>
                  <a:t>Recall</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𝐹</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𝐿</m:t>
                            </m:r>
                          </m:den>
                        </m:f>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𝐹</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dirty="0"/>
              </a:p>
              <a:p>
                <a:pPr lvl="1"/>
                <a:r>
                  <a:rPr lang="en-US" dirty="0"/>
                  <a:t>The real interest rate is equal to the marginal product of capital given a capital per worker ratio less depreciation</a:t>
                </a:r>
              </a:p>
              <a:p>
                <a:r>
                  <a:rPr lang="en-US" dirty="0"/>
                  <a:t>Intuition</a:t>
                </a:r>
              </a:p>
              <a:p>
                <a:pPr lvl="1"/>
                <a:r>
                  <a:rPr lang="en-US" dirty="0"/>
                  <a:t>An economy with low level of capital per worker will have a high marginal production of capital, a high rental rate, and high interest rates</a:t>
                </a:r>
              </a:p>
            </p:txBody>
          </p:sp>
        </mc:Choice>
        <mc:Fallback>
          <p:sp>
            <p:nvSpPr>
              <p:cNvPr id="3" name="Content Placeholder 2">
                <a:extLst>
                  <a:ext uri="{FF2B5EF4-FFF2-40B4-BE49-F238E27FC236}">
                    <a16:creationId xmlns:a16="http://schemas.microsoft.com/office/drawing/2014/main" id="{49DDC512-93F9-7128-91C2-78F89F8A5E72}"/>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903272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5B4E-CC78-83A7-D9F6-70587D3C8267}"/>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DDC512-93F9-7128-91C2-78F89F8A5E72}"/>
                  </a:ext>
                </a:extLst>
              </p:cNvPr>
              <p:cNvSpPr>
                <a:spLocks noGrp="1"/>
              </p:cNvSpPr>
              <p:nvPr>
                <p:ph idx="1"/>
              </p:nvPr>
            </p:nvSpPr>
            <p:spPr/>
            <p:txBody>
              <a:bodyPr/>
              <a:lstStyle/>
              <a:p>
                <a:r>
                  <a:rPr lang="en-US" dirty="0"/>
                  <a:t>How much higher will the interest rates be?</a:t>
                </a:r>
              </a:p>
              <a:p>
                <a:pPr lvl="1"/>
                <a:r>
                  <a:rPr lang="en-US" dirty="0"/>
                  <a:t>It depends on the capital per worker ratio</a:t>
                </a:r>
              </a:p>
              <a:p>
                <a:pPr lvl="1"/>
                <a:r>
                  <a:rPr lang="en-US" dirty="0"/>
                  <a:t>It depends on the exact shape of the production function </a:t>
                </a:r>
              </a:p>
              <a:p>
                <a:r>
                  <a:rPr lang="en-US" dirty="0"/>
                  <a:t>We’ll assume a Cobb-Douglas production function</a:t>
                </a:r>
              </a:p>
              <a:p>
                <a:pPr lvl="1"/>
                <a:r>
                  <a:rPr lang="en-US" dirty="0"/>
                  <a:t>Let’s say we know the GDP per capita of two countries</a:t>
                </a:r>
              </a:p>
              <a:p>
                <a:pPr lvl="1"/>
                <a:r>
                  <a:rPr lang="en-US" dirty="0"/>
                  <a:t>But we don’t know their capital stock (or we think they are mismeasured)</a:t>
                </a:r>
              </a:p>
              <a:p>
                <a:r>
                  <a:rPr lang="en-US" dirty="0"/>
                  <a:t>Using Cobb-Douglas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endParaRPr lang="en-US" dirty="0"/>
              </a:p>
              <a:p>
                <a:pPr lvl="1"/>
                <a:r>
                  <a:rPr lang="en-US" dirty="0"/>
                  <a:t>We need to find out how the marginal product of capital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e>
                    </m:d>
                  </m:oMath>
                </a14:m>
                <a:r>
                  <a:rPr lang="en-US" dirty="0"/>
                  <a:t> varies across countries</a:t>
                </a:r>
              </a:p>
            </p:txBody>
          </p:sp>
        </mc:Choice>
        <mc:Fallback>
          <p:sp>
            <p:nvSpPr>
              <p:cNvPr id="3" name="Content Placeholder 2">
                <a:extLst>
                  <a:ext uri="{FF2B5EF4-FFF2-40B4-BE49-F238E27FC236}">
                    <a16:creationId xmlns:a16="http://schemas.microsoft.com/office/drawing/2014/main" id="{49DDC512-93F9-7128-91C2-78F89F8A5E7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726387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5B4E-CC78-83A7-D9F6-70587D3C8267}"/>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DDC512-93F9-7128-91C2-78F89F8A5E72}"/>
                  </a:ext>
                </a:extLst>
              </p:cNvPr>
              <p:cNvSpPr>
                <a:spLocks noGrp="1"/>
              </p:cNvSpPr>
              <p:nvPr>
                <p:ph idx="1"/>
              </p:nvPr>
            </p:nvSpPr>
            <p:spPr/>
            <p:txBody>
              <a:bodyPr/>
              <a:lstStyle/>
              <a:p>
                <a:r>
                  <a:rPr lang="en-US" dirty="0"/>
                  <a:t>Now let’s find out how much GDP per capita differ between two countries </a:t>
                </a:r>
                <a14:m>
                  <m:oMath xmlns:m="http://schemas.openxmlformats.org/officeDocument/2006/math">
                    <m:r>
                      <a:rPr lang="en-US" b="0" i="1" smtClean="0">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endParaRPr lang="en-US" dirty="0"/>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𝐵</m:t>
                            </m:r>
                          </m:sub>
                        </m:sSub>
                      </m:den>
                    </m:f>
                  </m:oMath>
                </a14:m>
                <a:r>
                  <a:rPr lang="en-US" dirty="0"/>
                  <a:t>     where </a:t>
                </a:r>
                <a14:m>
                  <m:oMath xmlns:m="http://schemas.openxmlformats.org/officeDocument/2006/math">
                    <m:r>
                      <a:rPr lang="en-US" b="0" i="1" smtClean="0">
                        <a:latin typeface="Cambria Math" panose="02040503050406030204" pitchFamily="18" charset="0"/>
                      </a:rPr>
                      <m:t>𝑥</m:t>
                    </m:r>
                  </m:oMath>
                </a14:m>
                <a:r>
                  <a:rPr lang="en-US" dirty="0"/>
                  <a:t> is the ratio of GDP per capita between two countries</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e>
                        </m:d>
                      </m:e>
                      <m:sup>
                        <m:r>
                          <a:rPr lang="en-US" b="0" i="1" smtClean="0">
                            <a:latin typeface="Cambria Math" panose="02040503050406030204" pitchFamily="18" charset="0"/>
                          </a:rPr>
                          <m:t>𝛼</m:t>
                        </m:r>
                      </m:sup>
                    </m:sSup>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r>
                              <a:rPr lang="en-US" b="0" i="1" smtClean="0">
                                <a:latin typeface="Cambria Math" panose="02040503050406030204" pitchFamily="18" charset="0"/>
                              </a:rPr>
                              <m:t>−1</m:t>
                            </m:r>
                          </m:num>
                          <m:den>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endParaRPr lang="en-US" dirty="0"/>
              </a:p>
              <a:p>
                <a:r>
                  <a:rPr lang="en-US" dirty="0"/>
                  <a:t>Where</a:t>
                </a:r>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r>
                  <a:rPr lang="en-US" dirty="0"/>
                  <a:t> tells us something about the differences between marginal product of capital given capital per worker across countries and a comparison of interest rates</a:t>
                </a:r>
              </a:p>
            </p:txBody>
          </p:sp>
        </mc:Choice>
        <mc:Fallback>
          <p:sp>
            <p:nvSpPr>
              <p:cNvPr id="3" name="Content Placeholder 2">
                <a:extLst>
                  <a:ext uri="{FF2B5EF4-FFF2-40B4-BE49-F238E27FC236}">
                    <a16:creationId xmlns:a16="http://schemas.microsoft.com/office/drawing/2014/main" id="{49DDC512-93F9-7128-91C2-78F89F8A5E72}"/>
                  </a:ext>
                </a:extLst>
              </p:cNvPr>
              <p:cNvSpPr>
                <a:spLocks noGrp="1" noRot="1" noChangeAspect="1" noMove="1" noResize="1" noEditPoints="1" noAdjustHandles="1" noChangeArrowheads="1" noChangeShapeType="1" noTextEdit="1"/>
              </p:cNvSpPr>
              <p:nvPr>
                <p:ph idx="1"/>
              </p:nvPr>
            </p:nvSpPr>
            <p:spPr>
              <a:blipFill>
                <a:blip r:embed="rId2"/>
                <a:stretch>
                  <a:fillRect l="-1086" t="-2326" b="-1744"/>
                </a:stretch>
              </a:blipFill>
            </p:spPr>
            <p:txBody>
              <a:bodyPr/>
              <a:lstStyle/>
              <a:p>
                <a:r>
                  <a:rPr lang="en-US">
                    <a:noFill/>
                  </a:rPr>
                  <a:t> </a:t>
                </a:r>
              </a:p>
            </p:txBody>
          </p:sp>
        </mc:Fallback>
      </mc:AlternateContent>
    </p:spTree>
    <p:extLst>
      <p:ext uri="{BB962C8B-B14F-4D97-AF65-F5344CB8AC3E}">
        <p14:creationId xmlns:p14="http://schemas.microsoft.com/office/powerpoint/2010/main" val="8111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0AD1-57E1-945A-A569-A9B9A9D45402}"/>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9171E3-D0FA-4865-B768-7A3C179283D8}"/>
                  </a:ext>
                </a:extLst>
              </p:cNvPr>
              <p:cNvSpPr>
                <a:spLocks noGrp="1"/>
              </p:cNvSpPr>
              <p:nvPr>
                <p:ph idx="1"/>
              </p:nvPr>
            </p:nvSpPr>
            <p:spPr>
              <a:xfrm>
                <a:off x="838200" y="1825625"/>
                <a:ext cx="10515600" cy="4745296"/>
              </a:xfrm>
            </p:spPr>
            <p:txBody>
              <a:bodyPr>
                <a:normAutofit/>
              </a:bodyPr>
              <a:lstStyle/>
              <a:p>
                <a:r>
                  <a:rPr lang="en-US" dirty="0"/>
                  <a:t>Plug</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r>
                  <a:rPr lang="en-US" dirty="0"/>
                  <a:t> into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r>
                              <a:rPr lang="en-US" b="0" i="1" smtClean="0">
                                <a:latin typeface="Cambria Math" panose="02040503050406030204" pitchFamily="18" charset="0"/>
                              </a:rPr>
                              <m:t>−1</m:t>
                            </m:r>
                          </m:num>
                          <m:den>
                            <m:r>
                              <m:rPr>
                                <m:lit/>
                              </m:rPr>
                              <a:rPr lang="en-US" b="0" i="1" smtClean="0">
                                <a:latin typeface="Cambria Math" panose="02040503050406030204" pitchFamily="18" charset="0"/>
                              </a:rPr>
                              <m:t>  </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r>
                              <a:rPr lang="en-US" b="0" i="1" smtClean="0">
                                <a:latin typeface="Cambria Math" panose="02040503050406030204" pitchFamily="18" charset="0"/>
                              </a:rPr>
                              <m:t>−1</m:t>
                            </m:r>
                          </m:num>
                          <m:den>
                            <m:r>
                              <m:rPr>
                                <m:lit/>
                              </m:rPr>
                              <a:rPr lang="en-US" b="0" i="1" smtClean="0">
                                <a:latin typeface="Cambria Math" panose="02040503050406030204" pitchFamily="18" charset="0"/>
                              </a:rPr>
                              <m:t>  </m:t>
                            </m:r>
                            <m:r>
                              <a:rPr lang="en-US" b="0" i="1" smtClean="0">
                                <a:latin typeface="Cambria Math" panose="02040503050406030204" pitchFamily="18" charset="0"/>
                              </a:rPr>
                              <m:t>𝛼</m:t>
                            </m:r>
                          </m:den>
                        </m:f>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𝐴</m:t>
                                </m:r>
                              </m:sub>
                              <m:sup>
                                <m:r>
                                  <a:rPr lang="en-US" b="0" i="1" smtClean="0">
                                    <a:latin typeface="Cambria Math" panose="02040503050406030204" pitchFamily="18" charset="0"/>
                                  </a:rPr>
                                  <m:t>𝐾</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𝐵</m:t>
                                </m:r>
                              </m:sub>
                              <m:sup>
                                <m:r>
                                  <a:rPr lang="en-US" b="0" i="1" smtClean="0">
                                    <a:latin typeface="Cambria Math" panose="02040503050406030204" pitchFamily="18" charset="0"/>
                                  </a:rPr>
                                  <m:t>𝐾</m:t>
                                </m:r>
                              </m:sup>
                            </m:sSubSup>
                          </m:den>
                        </m:f>
                      </m:e>
                    </m:d>
                  </m:oMath>
                </a14:m>
                <a:endParaRPr lang="en-US" dirty="0"/>
              </a:p>
              <a:p>
                <a:r>
                  <a:rPr lang="en-US" dirty="0"/>
                  <a:t>Let’s test some values using a common capital income share </a:t>
                </a:r>
                <a:br>
                  <a:rPr lang="en-US" dirty="0"/>
                </a:br>
                <a:r>
                  <a:rPr lang="en-US" dirty="0"/>
                  <a:t>of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=0.35</m:t>
                    </m:r>
                  </m:oMath>
                </a14:m>
                <a:endParaRPr lang="en-US" dirty="0"/>
              </a:p>
              <a:p>
                <a:pPr lvl="1"/>
                <a:r>
                  <a:rPr lang="en-US" dirty="0"/>
                  <a:t>Mexican GDP per capita is about 0.3 times as much as the US GDP per capita</a:t>
                </a:r>
              </a:p>
              <a:p>
                <a:pPr lvl="1"/>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𝑈𝑆</m:t>
                            </m:r>
                          </m:sub>
                          <m:sup>
                            <m:r>
                              <a:rPr lang="en-US" b="0" i="1" smtClean="0">
                                <a:latin typeface="Cambria Math" panose="02040503050406030204" pitchFamily="18" charset="0"/>
                              </a:rPr>
                              <m:t>𝐾</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𝑀𝑒𝑥𝑖𝑐𝑜</m:t>
                            </m:r>
                          </m:sub>
                          <m:sup>
                            <m:r>
                              <a:rPr lang="en-US" b="0" i="1" smtClean="0">
                                <a:latin typeface="Cambria Math" panose="02040503050406030204" pitchFamily="18" charset="0"/>
                              </a:rPr>
                              <m:t>𝐾</m:t>
                            </m:r>
                          </m:sup>
                        </m:sSub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0.3</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.35−1</m:t>
                            </m:r>
                          </m:num>
                          <m:den>
                            <m:r>
                              <a:rPr lang="en-US" b="0" i="1" smtClean="0">
                                <a:latin typeface="Cambria Math" panose="02040503050406030204" pitchFamily="18" charset="0"/>
                              </a:rPr>
                              <m:t>.35</m:t>
                            </m:r>
                          </m:den>
                        </m:f>
                      </m:sup>
                    </m:sSup>
                    <m:r>
                      <a:rPr lang="en-US" b="0" i="1" smtClean="0">
                        <a:latin typeface="Cambria Math" panose="02040503050406030204" pitchFamily="18" charset="0"/>
                        <a:ea typeface="Cambria Math" panose="02040503050406030204" pitchFamily="18" charset="0"/>
                      </a:rPr>
                      <m:t>≈9.4</m:t>
                    </m:r>
                  </m:oMath>
                </a14:m>
                <a:endParaRPr lang="en-US" dirty="0"/>
              </a:p>
              <a:p>
                <a:pPr lvl="1"/>
                <a:r>
                  <a:rPr lang="en-US" dirty="0"/>
                  <a:t>Therefore, we would expect the rental rate of capital in Mexico to be </a:t>
                </a:r>
                <a:r>
                  <a:rPr lang="en-US" dirty="0" err="1"/>
                  <a:t>nin</a:t>
                </a:r>
                <a:r>
                  <a:rPr lang="en-US" dirty="0"/>
                  <a:t> times higher than in the US</a:t>
                </a:r>
              </a:p>
              <a:p>
                <a:pPr lvl="1"/>
                <a:r>
                  <a:rPr lang="en-US" dirty="0"/>
                  <a:t>If capital is scare, then its marginal product must be very high, which means that the rental rate and interest rates will be high</a:t>
                </a:r>
              </a:p>
            </p:txBody>
          </p:sp>
        </mc:Choice>
        <mc:Fallback>
          <p:sp>
            <p:nvSpPr>
              <p:cNvPr id="3" name="Content Placeholder 2">
                <a:extLst>
                  <a:ext uri="{FF2B5EF4-FFF2-40B4-BE49-F238E27FC236}">
                    <a16:creationId xmlns:a16="http://schemas.microsoft.com/office/drawing/2014/main" id="{5E9171E3-D0FA-4865-B768-7A3C179283D8}"/>
                  </a:ext>
                </a:extLst>
              </p:cNvPr>
              <p:cNvSpPr>
                <a:spLocks noGrp="1" noRot="1" noChangeAspect="1" noMove="1" noResize="1" noEditPoints="1" noAdjustHandles="1" noChangeArrowheads="1" noChangeShapeType="1" noTextEdit="1"/>
              </p:cNvSpPr>
              <p:nvPr>
                <p:ph idx="1"/>
              </p:nvPr>
            </p:nvSpPr>
            <p:spPr>
              <a:xfrm>
                <a:off x="838200" y="1825625"/>
                <a:ext cx="10515600" cy="4745296"/>
              </a:xfrm>
              <a:blipFill>
                <a:blip r:embed="rId2"/>
                <a:stretch>
                  <a:fillRect l="-1086" t="-2133"/>
                </a:stretch>
              </a:blipFill>
            </p:spPr>
            <p:txBody>
              <a:bodyPr/>
              <a:lstStyle/>
              <a:p>
                <a:r>
                  <a:rPr lang="en-US">
                    <a:noFill/>
                  </a:rPr>
                  <a:t> </a:t>
                </a:r>
              </a:p>
            </p:txBody>
          </p:sp>
        </mc:Fallback>
      </mc:AlternateContent>
    </p:spTree>
    <p:extLst>
      <p:ext uri="{BB962C8B-B14F-4D97-AF65-F5344CB8AC3E}">
        <p14:creationId xmlns:p14="http://schemas.microsoft.com/office/powerpoint/2010/main" val="2608545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0AD1-57E1-945A-A569-A9B9A9D45402}"/>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9171E3-D0FA-4865-B768-7A3C179283D8}"/>
                  </a:ext>
                </a:extLst>
              </p:cNvPr>
              <p:cNvSpPr>
                <a:spLocks noGrp="1"/>
              </p:cNvSpPr>
              <p:nvPr>
                <p:ph idx="1"/>
              </p:nvPr>
            </p:nvSpPr>
            <p:spPr>
              <a:xfrm>
                <a:off x="838200" y="1825625"/>
                <a:ext cx="10515600" cy="4745296"/>
              </a:xfrm>
            </p:spPr>
            <p:txBody>
              <a:bodyPr>
                <a:normAutofit/>
              </a:bodyPr>
              <a:lstStyle/>
              <a:p>
                <a:r>
                  <a:rPr lang="en-US" dirty="0"/>
                  <a:t>Suppose </a:t>
                </a:r>
              </a:p>
              <a:p>
                <a:pPr lvl="1"/>
                <a:r>
                  <a:rPr lang="en-US" dirty="0"/>
                  <a:t>the real interest rate in the US is 7.4%, and </a:t>
                </a:r>
              </a:p>
              <a:p>
                <a:pPr lvl="1"/>
                <a:r>
                  <a:rPr lang="en-US" dirty="0"/>
                  <a:t>the rate of depreciation is 4%</a:t>
                </a:r>
              </a:p>
              <a:p>
                <a:pPr lvl="1"/>
                <a:r>
                  <a:rPr lang="en-US" dirty="0"/>
                  <a:t>Then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𝑈𝑆</m:t>
                        </m:r>
                      </m:sub>
                      <m:sup>
                        <m:r>
                          <a:rPr lang="en-US" b="0" i="1" smtClean="0">
                            <a:latin typeface="Cambria Math" panose="02040503050406030204" pitchFamily="18" charset="0"/>
                          </a:rPr>
                          <m:t>𝐾</m:t>
                        </m:r>
                      </m:sup>
                    </m:sSubSup>
                    <m:r>
                      <a:rPr lang="en-US" b="0" i="1" smtClean="0">
                        <a:latin typeface="Cambria Math" panose="02040503050406030204" pitchFamily="18" charset="0"/>
                      </a:rPr>
                      <m:t>=0.114</m:t>
                    </m:r>
                  </m:oMath>
                </a14:m>
                <a:endParaRPr lang="en-US" dirty="0"/>
              </a:p>
              <a:p>
                <a:pPr lvl="1"/>
                <a:r>
                  <a:rPr lang="en-US" dirty="0"/>
                  <a:t>Which means that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𝑀𝑒𝑥𝑖𝑐𝑜</m:t>
                        </m:r>
                      </m:sub>
                      <m:sup>
                        <m:r>
                          <a:rPr lang="en-US" b="0" i="1" smtClean="0">
                            <a:latin typeface="Cambria Math" panose="02040503050406030204" pitchFamily="18" charset="0"/>
                          </a:rPr>
                          <m:t>𝐾</m:t>
                        </m:r>
                      </m:sup>
                    </m:sSubSup>
                    <m:r>
                      <a:rPr lang="en-US" b="0" i="1" smtClean="0">
                        <a:latin typeface="Cambria Math" panose="02040503050406030204" pitchFamily="18" charset="0"/>
                      </a:rPr>
                      <m:t>=1.08</m:t>
                    </m:r>
                  </m:oMath>
                </a14:m>
                <a:endParaRPr lang="en-US" dirty="0"/>
              </a:p>
              <a:p>
                <a:pPr lvl="1"/>
                <a:r>
                  <a:rPr lang="en-US" dirty="0"/>
                  <a:t>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𝑀𝑒𝑥𝑖𝑐𝑜</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𝑀𝑒𝑥𝑖𝑐𝑜</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=1.08−0.04=1.04</m:t>
                    </m:r>
                  </m:oMath>
                </a14:m>
                <a:endParaRPr lang="en-US" dirty="0"/>
              </a:p>
              <a:p>
                <a:r>
                  <a:rPr lang="en-US" dirty="0"/>
                  <a:t>This means we would expect an interest of 104% in Mexico if the capital accumulation hypothesis is the only explanator hypothesis</a:t>
                </a:r>
              </a:p>
              <a:p>
                <a:r>
                  <a:rPr lang="en-US" dirty="0"/>
                  <a:t>If the capital accumulation hypothesis is the only explanator hypothesis of economic growth, then countries with lower GDP per capita would have extremely high interest rates</a:t>
                </a:r>
              </a:p>
            </p:txBody>
          </p:sp>
        </mc:Choice>
        <mc:Fallback>
          <p:sp>
            <p:nvSpPr>
              <p:cNvPr id="3" name="Content Placeholder 2">
                <a:extLst>
                  <a:ext uri="{FF2B5EF4-FFF2-40B4-BE49-F238E27FC236}">
                    <a16:creationId xmlns:a16="http://schemas.microsoft.com/office/drawing/2014/main" id="{5E9171E3-D0FA-4865-B768-7A3C179283D8}"/>
                  </a:ext>
                </a:extLst>
              </p:cNvPr>
              <p:cNvSpPr>
                <a:spLocks noGrp="1" noRot="1" noChangeAspect="1" noMove="1" noResize="1" noEditPoints="1" noAdjustHandles="1" noChangeArrowheads="1" noChangeShapeType="1" noTextEdit="1"/>
              </p:cNvSpPr>
              <p:nvPr>
                <p:ph idx="1"/>
              </p:nvPr>
            </p:nvSpPr>
            <p:spPr>
              <a:xfrm>
                <a:off x="838200" y="1825625"/>
                <a:ext cx="10515600" cy="4745296"/>
              </a:xfrm>
              <a:blipFill>
                <a:blip r:embed="rId2"/>
                <a:stretch>
                  <a:fillRect l="-1086" t="-2133" b="-1600"/>
                </a:stretch>
              </a:blipFill>
            </p:spPr>
            <p:txBody>
              <a:bodyPr/>
              <a:lstStyle/>
              <a:p>
                <a:r>
                  <a:rPr lang="en-US">
                    <a:noFill/>
                  </a:rPr>
                  <a:t> </a:t>
                </a:r>
              </a:p>
            </p:txBody>
          </p:sp>
        </mc:Fallback>
      </mc:AlternateContent>
    </p:spTree>
    <p:extLst>
      <p:ext uri="{BB962C8B-B14F-4D97-AF65-F5344CB8AC3E}">
        <p14:creationId xmlns:p14="http://schemas.microsoft.com/office/powerpoint/2010/main" val="1929375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0AD1-57E1-945A-A569-A9B9A9D45402}"/>
              </a:ext>
            </a:extLst>
          </p:cNvPr>
          <p:cNvSpPr>
            <a:spLocks noGrp="1"/>
          </p:cNvSpPr>
          <p:nvPr>
            <p:ph type="title"/>
          </p:nvPr>
        </p:nvSpPr>
        <p:spPr/>
        <p:txBody>
          <a:bodyPr/>
          <a:lstStyle/>
          <a:p>
            <a:r>
              <a:rPr lang="en-US" dirty="0"/>
              <a:t>Capital Accumulation Hypothesis: Interest Rates and Capital Flows</a:t>
            </a:r>
          </a:p>
        </p:txBody>
      </p:sp>
      <p:sp>
        <p:nvSpPr>
          <p:cNvPr id="3" name="Content Placeholder 2">
            <a:extLst>
              <a:ext uri="{FF2B5EF4-FFF2-40B4-BE49-F238E27FC236}">
                <a16:creationId xmlns:a16="http://schemas.microsoft.com/office/drawing/2014/main" id="{5E9171E3-D0FA-4865-B768-7A3C179283D8}"/>
              </a:ext>
            </a:extLst>
          </p:cNvPr>
          <p:cNvSpPr>
            <a:spLocks noGrp="1"/>
          </p:cNvSpPr>
          <p:nvPr>
            <p:ph idx="1"/>
          </p:nvPr>
        </p:nvSpPr>
        <p:spPr>
          <a:xfrm>
            <a:off x="838200" y="1825625"/>
            <a:ext cx="10515600" cy="4745296"/>
          </a:xfrm>
        </p:spPr>
        <p:txBody>
          <a:bodyPr>
            <a:normAutofit/>
          </a:bodyPr>
          <a:lstStyle/>
          <a:p>
            <a:r>
              <a:rPr lang="en-US" dirty="0"/>
              <a:t>Lucas (1990) explained that is this were true and low GDP per capita countries had extremely high interest rates</a:t>
            </a:r>
          </a:p>
          <a:p>
            <a:pPr lvl="1"/>
            <a:r>
              <a:rPr lang="en-US" dirty="0"/>
              <a:t>The incentives for investors in higher GDP per capita countries to invest in low GDP per capita countries would be huge. This reduces the likelihood that the capital accumulation hypothesis is the only explanator hypothesis</a:t>
            </a:r>
          </a:p>
          <a:p>
            <a:pPr lvl="1"/>
            <a:r>
              <a:rPr lang="en-US" dirty="0"/>
              <a:t>Note: we are assuming no risk and a closed economy with the Solow model</a:t>
            </a:r>
          </a:p>
          <a:p>
            <a:pPr lvl="1"/>
            <a:endParaRPr lang="en-US" dirty="0"/>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87875965-0E78-3688-5251-453353E7A54C}"/>
                  </a:ext>
                </a:extLst>
              </p:cNvPr>
              <p:cNvGraphicFramePr>
                <a:graphicFrameLocks noGrp="1"/>
              </p:cNvGraphicFramePr>
              <p:nvPr>
                <p:extLst>
                  <p:ext uri="{D42A27DB-BD31-4B8C-83A1-F6EECF244321}">
                    <p14:modId xmlns:p14="http://schemas.microsoft.com/office/powerpoint/2010/main" val="556764037"/>
                  </p:ext>
                </p:extLst>
              </p:nvPr>
            </p:nvGraphicFramePr>
            <p:xfrm>
              <a:off x="1372780" y="4109978"/>
              <a:ext cx="9249144" cy="2754757"/>
            </p:xfrm>
            <a:graphic>
              <a:graphicData uri="http://schemas.openxmlformats.org/drawingml/2006/table">
                <a:tbl>
                  <a:tblPr firstRow="1" bandRow="1">
                    <a:tableStyleId>{5C22544A-7EE6-4342-B048-85BDC9FD1C3A}</a:tableStyleId>
                  </a:tblPr>
                  <a:tblGrid>
                    <a:gridCol w="2312286">
                      <a:extLst>
                        <a:ext uri="{9D8B030D-6E8A-4147-A177-3AD203B41FA5}">
                          <a16:colId xmlns:a16="http://schemas.microsoft.com/office/drawing/2014/main" val="140003904"/>
                        </a:ext>
                      </a:extLst>
                    </a:gridCol>
                    <a:gridCol w="2312286">
                      <a:extLst>
                        <a:ext uri="{9D8B030D-6E8A-4147-A177-3AD203B41FA5}">
                          <a16:colId xmlns:a16="http://schemas.microsoft.com/office/drawing/2014/main" val="1817677378"/>
                        </a:ext>
                      </a:extLst>
                    </a:gridCol>
                    <a:gridCol w="2312286">
                      <a:extLst>
                        <a:ext uri="{9D8B030D-6E8A-4147-A177-3AD203B41FA5}">
                          <a16:colId xmlns:a16="http://schemas.microsoft.com/office/drawing/2014/main" val="1831310035"/>
                        </a:ext>
                      </a:extLst>
                    </a:gridCol>
                    <a:gridCol w="2312286">
                      <a:extLst>
                        <a:ext uri="{9D8B030D-6E8A-4147-A177-3AD203B41FA5}">
                          <a16:colId xmlns:a16="http://schemas.microsoft.com/office/drawing/2014/main" val="3589036773"/>
                        </a:ext>
                      </a:extLst>
                    </a:gridCol>
                  </a:tblGrid>
                  <a:tr h="370840">
                    <a:tc>
                      <a:txBody>
                        <a:bodyPr/>
                        <a:lstStyle/>
                        <a:p>
                          <a:r>
                            <a:rPr lang="en-US" dirty="0"/>
                            <a:t>Country (2015)</a:t>
                          </a:r>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𝒋</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𝑼𝑺</m:t>
                                    </m:r>
                                  </m:sub>
                                </m:sSub>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𝜶</m:t>
                                        </m:r>
                                      </m:den>
                                    </m:f>
                                  </m:sup>
                                </m:sSup>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𝒋</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𝑼𝑺</m:t>
                                    </m:r>
                                  </m:sub>
                                </m:sSub>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𝒓</m:t>
                                    </m:r>
                                  </m:e>
                                  <m:sub>
                                    <m:r>
                                      <a:rPr lang="en-US" b="1" i="1" smtClean="0">
                                        <a:latin typeface="Cambria Math" panose="02040503050406030204" pitchFamily="18" charset="0"/>
                                      </a:rPr>
                                      <m:t>𝑼𝑺</m:t>
                                    </m:r>
                                  </m:sub>
                                  <m:sup>
                                    <m:r>
                                      <a:rPr lang="en-US" b="1" i="1" smtClean="0">
                                        <a:latin typeface="Cambria Math" panose="02040503050406030204" pitchFamily="18" charset="0"/>
                                      </a:rPr>
                                      <m:t>𝑲</m:t>
                                    </m:r>
                                  </m:sup>
                                </m:sSubSup>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f>
                                      <m:fPr>
                                        <m:ctrlPr>
                                          <a:rPr lang="en-US" b="1" i="1" smtClean="0">
                                            <a:latin typeface="Cambria Math" panose="02040503050406030204" pitchFamily="18" charset="0"/>
                                          </a:rPr>
                                        </m:ctrlPr>
                                      </m:fPr>
                                      <m:num>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𝟏</m:t>
                                        </m:r>
                                      </m:num>
                                      <m:den>
                                        <m:r>
                                          <a:rPr lang="en-US" b="1" i="1" smtClean="0">
                                            <a:latin typeface="Cambria Math" panose="02040503050406030204" pitchFamily="18" charset="0"/>
                                          </a:rPr>
                                          <m:t>𝜶</m:t>
                                        </m:r>
                                      </m:den>
                                    </m:f>
                                  </m:sup>
                                </m:sSup>
                                <m:r>
                                  <a:rPr lang="en-US" b="1" i="1" smtClean="0">
                                    <a:latin typeface="Cambria Math" panose="02040503050406030204" pitchFamily="18" charset="0"/>
                                  </a:rPr>
                                  <m:t>−</m:t>
                                </m:r>
                                <m:r>
                                  <a:rPr lang="en-US" b="1" i="1" smtClean="0">
                                    <a:latin typeface="Cambria Math" panose="02040503050406030204" pitchFamily="18" charset="0"/>
                                  </a:rPr>
                                  <m:t>𝜹</m:t>
                                </m:r>
                              </m:oMath>
                            </m:oMathPara>
                          </a14:m>
                          <a:endParaRPr lang="en-US" dirty="0"/>
                        </a:p>
                      </a:txBody>
                      <a:tcPr/>
                    </a:tc>
                    <a:extLst>
                      <a:ext uri="{0D108BD9-81ED-4DB2-BD59-A6C34878D82A}">
                        <a16:rowId xmlns:a16="http://schemas.microsoft.com/office/drawing/2014/main" val="1164394817"/>
                      </a:ext>
                    </a:extLst>
                  </a:tr>
                  <a:tr h="370840">
                    <a:tc>
                      <a:txBody>
                        <a:bodyPr/>
                        <a:lstStyle/>
                        <a:p>
                          <a:r>
                            <a:rPr lang="en-US" dirty="0"/>
                            <a:t>Switzerland</a:t>
                          </a:r>
                        </a:p>
                      </a:txBody>
                      <a:tcPr/>
                    </a:tc>
                    <a:tc>
                      <a:txBody>
                        <a:bodyPr/>
                        <a:lstStyle/>
                        <a:p>
                          <a:r>
                            <a:rPr lang="en-US" dirty="0"/>
                            <a:t>1.02</a:t>
                          </a:r>
                        </a:p>
                      </a:txBody>
                      <a:tcPr/>
                    </a:tc>
                    <a:tc>
                      <a:txBody>
                        <a:bodyPr/>
                        <a:lstStyle/>
                        <a:p>
                          <a:r>
                            <a:rPr lang="en-US" dirty="0"/>
                            <a:t>1.05</a:t>
                          </a:r>
                        </a:p>
                      </a:txBody>
                      <a:tcPr/>
                    </a:tc>
                    <a:tc>
                      <a:txBody>
                        <a:bodyPr/>
                        <a:lstStyle/>
                        <a:p>
                          <a:r>
                            <a:rPr lang="en-US" dirty="0"/>
                            <a:t>7.0%</a:t>
                          </a:r>
                        </a:p>
                      </a:txBody>
                      <a:tcPr/>
                    </a:tc>
                    <a:extLst>
                      <a:ext uri="{0D108BD9-81ED-4DB2-BD59-A6C34878D82A}">
                        <a16:rowId xmlns:a16="http://schemas.microsoft.com/office/drawing/2014/main" val="2671434856"/>
                      </a:ext>
                    </a:extLst>
                  </a:tr>
                  <a:tr h="370840">
                    <a:tc>
                      <a:txBody>
                        <a:bodyPr/>
                        <a:lstStyle/>
                        <a:p>
                          <a:r>
                            <a:rPr lang="en-US" dirty="0"/>
                            <a:t>USA</a:t>
                          </a:r>
                        </a:p>
                      </a:txBody>
                      <a:tcPr/>
                    </a:tc>
                    <a:tc>
                      <a:txBody>
                        <a:bodyPr/>
                        <a:lstStyle/>
                        <a:p>
                          <a:r>
                            <a:rPr lang="en-US" dirty="0"/>
                            <a:t>1</a:t>
                          </a:r>
                        </a:p>
                      </a:txBody>
                      <a:tcPr/>
                    </a:tc>
                    <a:tc>
                      <a:txBody>
                        <a:bodyPr/>
                        <a:lstStyle/>
                        <a:p>
                          <a:r>
                            <a:rPr lang="en-US" dirty="0"/>
                            <a:t>1</a:t>
                          </a:r>
                        </a:p>
                      </a:txBody>
                      <a:tcPr/>
                    </a:tc>
                    <a:tc>
                      <a:txBody>
                        <a:bodyPr/>
                        <a:lstStyle/>
                        <a:p>
                          <a:r>
                            <a:rPr lang="en-US" dirty="0"/>
                            <a:t>7.4%</a:t>
                          </a:r>
                        </a:p>
                      </a:txBody>
                      <a:tcPr/>
                    </a:tc>
                    <a:extLst>
                      <a:ext uri="{0D108BD9-81ED-4DB2-BD59-A6C34878D82A}">
                        <a16:rowId xmlns:a16="http://schemas.microsoft.com/office/drawing/2014/main" val="4193127143"/>
                      </a:ext>
                    </a:extLst>
                  </a:tr>
                  <a:tr h="370840">
                    <a:tc>
                      <a:txBody>
                        <a:bodyPr/>
                        <a:lstStyle/>
                        <a:p>
                          <a:r>
                            <a:rPr lang="en-US" dirty="0"/>
                            <a:t>Mexico</a:t>
                          </a:r>
                        </a:p>
                      </a:txBody>
                      <a:tcPr/>
                    </a:tc>
                    <a:tc>
                      <a:txBody>
                        <a:bodyPr/>
                        <a:lstStyle/>
                        <a:p>
                          <a:r>
                            <a:rPr lang="en-US" dirty="0"/>
                            <a:t>0.3</a:t>
                          </a:r>
                        </a:p>
                      </a:txBody>
                      <a:tcPr/>
                    </a:tc>
                    <a:tc>
                      <a:txBody>
                        <a:bodyPr/>
                        <a:lstStyle/>
                        <a:p>
                          <a:r>
                            <a:rPr lang="en-US" dirty="0"/>
                            <a:t>0.031</a:t>
                          </a:r>
                        </a:p>
                      </a:txBody>
                      <a:tcPr/>
                    </a:tc>
                    <a:tc>
                      <a:txBody>
                        <a:bodyPr/>
                        <a:lstStyle/>
                        <a:p>
                          <a:r>
                            <a:rPr lang="en-US" dirty="0"/>
                            <a:t>104%</a:t>
                          </a:r>
                        </a:p>
                      </a:txBody>
                      <a:tcPr/>
                    </a:tc>
                    <a:extLst>
                      <a:ext uri="{0D108BD9-81ED-4DB2-BD59-A6C34878D82A}">
                        <a16:rowId xmlns:a16="http://schemas.microsoft.com/office/drawing/2014/main" val="1286269764"/>
                      </a:ext>
                    </a:extLst>
                  </a:tr>
                  <a:tr h="370840">
                    <a:tc>
                      <a:txBody>
                        <a:bodyPr/>
                        <a:lstStyle/>
                        <a:p>
                          <a:r>
                            <a:rPr lang="en-US" dirty="0"/>
                            <a:t>China </a:t>
                          </a:r>
                        </a:p>
                      </a:txBody>
                      <a:tcPr/>
                    </a:tc>
                    <a:tc>
                      <a:txBody>
                        <a:bodyPr/>
                        <a:lstStyle/>
                        <a:p>
                          <a:r>
                            <a:rPr lang="en-US" dirty="0"/>
                            <a:t>0.25</a:t>
                          </a:r>
                        </a:p>
                      </a:txBody>
                      <a:tcPr/>
                    </a:tc>
                    <a:tc>
                      <a:txBody>
                        <a:bodyPr/>
                        <a:lstStyle/>
                        <a:p>
                          <a:r>
                            <a:rPr lang="en-US" dirty="0"/>
                            <a:t>0.019</a:t>
                          </a:r>
                        </a:p>
                      </a:txBody>
                      <a:tcPr/>
                    </a:tc>
                    <a:tc>
                      <a:txBody>
                        <a:bodyPr/>
                        <a:lstStyle/>
                        <a:p>
                          <a:r>
                            <a:rPr lang="en-US" dirty="0"/>
                            <a:t>146%</a:t>
                          </a:r>
                        </a:p>
                      </a:txBody>
                      <a:tcPr/>
                    </a:tc>
                    <a:extLst>
                      <a:ext uri="{0D108BD9-81ED-4DB2-BD59-A6C34878D82A}">
                        <a16:rowId xmlns:a16="http://schemas.microsoft.com/office/drawing/2014/main" val="3787968111"/>
                      </a:ext>
                    </a:extLst>
                  </a:tr>
                  <a:tr h="370840">
                    <a:tc>
                      <a:txBody>
                        <a:bodyPr/>
                        <a:lstStyle/>
                        <a:p>
                          <a:r>
                            <a:rPr lang="en-US" dirty="0"/>
                            <a:t>India</a:t>
                          </a:r>
                        </a:p>
                      </a:txBody>
                      <a:tcPr/>
                    </a:tc>
                    <a:tc>
                      <a:txBody>
                        <a:bodyPr/>
                        <a:lstStyle/>
                        <a:p>
                          <a:r>
                            <a:rPr lang="en-US" dirty="0"/>
                            <a:t>0.089</a:t>
                          </a:r>
                        </a:p>
                      </a:txBody>
                      <a:tcPr/>
                    </a:tc>
                    <a:tc>
                      <a:txBody>
                        <a:bodyPr/>
                        <a:lstStyle/>
                        <a:p>
                          <a:r>
                            <a:rPr lang="en-US" dirty="0"/>
                            <a:t>0.001</a:t>
                          </a:r>
                        </a:p>
                      </a:txBody>
                      <a:tcPr/>
                    </a:tc>
                    <a:tc>
                      <a:txBody>
                        <a:bodyPr/>
                        <a:lstStyle/>
                        <a:p>
                          <a:r>
                            <a:rPr lang="en-US" dirty="0"/>
                            <a:t>1,002%</a:t>
                          </a:r>
                        </a:p>
                      </a:txBody>
                      <a:tcPr/>
                    </a:tc>
                    <a:extLst>
                      <a:ext uri="{0D108BD9-81ED-4DB2-BD59-A6C34878D82A}">
                        <a16:rowId xmlns:a16="http://schemas.microsoft.com/office/drawing/2014/main" val="289684356"/>
                      </a:ext>
                    </a:extLst>
                  </a:tr>
                  <a:tr h="370840">
                    <a:tc>
                      <a:txBody>
                        <a:bodyPr/>
                        <a:lstStyle/>
                        <a:p>
                          <a:r>
                            <a:rPr lang="en-US" dirty="0"/>
                            <a:t>Ethiopia</a:t>
                          </a:r>
                        </a:p>
                      </a:txBody>
                      <a:tcPr/>
                    </a:tc>
                    <a:tc>
                      <a:txBody>
                        <a:bodyPr/>
                        <a:lstStyle/>
                        <a:p>
                          <a:r>
                            <a:rPr lang="en-US" dirty="0"/>
                            <a:t>0.026</a:t>
                          </a:r>
                        </a:p>
                      </a:txBody>
                      <a:tcPr/>
                    </a:tc>
                    <a:tc>
                      <a:txBody>
                        <a:bodyPr/>
                        <a:lstStyle/>
                        <a:p>
                          <a:r>
                            <a:rPr lang="en-US" dirty="0"/>
                            <a:t>0.00003</a:t>
                          </a:r>
                        </a:p>
                      </a:txBody>
                      <a:tcPr/>
                    </a:tc>
                    <a:tc>
                      <a:txBody>
                        <a:bodyPr/>
                        <a:lstStyle/>
                        <a:p>
                          <a:r>
                            <a:rPr lang="en-US" dirty="0"/>
                            <a:t>9,819%</a:t>
                          </a:r>
                        </a:p>
                      </a:txBody>
                      <a:tcPr/>
                    </a:tc>
                    <a:extLst>
                      <a:ext uri="{0D108BD9-81ED-4DB2-BD59-A6C34878D82A}">
                        <a16:rowId xmlns:a16="http://schemas.microsoft.com/office/drawing/2014/main" val="1858735967"/>
                      </a:ext>
                    </a:extLst>
                  </a:tr>
                </a:tbl>
              </a:graphicData>
            </a:graphic>
          </p:graphicFrame>
        </mc:Choice>
        <mc:Fallback>
          <p:graphicFrame>
            <p:nvGraphicFramePr>
              <p:cNvPr id="5" name="Table 4">
                <a:extLst>
                  <a:ext uri="{FF2B5EF4-FFF2-40B4-BE49-F238E27FC236}">
                    <a16:creationId xmlns:a16="http://schemas.microsoft.com/office/drawing/2014/main" id="{87875965-0E78-3688-5251-453353E7A54C}"/>
                  </a:ext>
                </a:extLst>
              </p:cNvPr>
              <p:cNvGraphicFramePr>
                <a:graphicFrameLocks noGrp="1"/>
              </p:cNvGraphicFramePr>
              <p:nvPr>
                <p:extLst>
                  <p:ext uri="{D42A27DB-BD31-4B8C-83A1-F6EECF244321}">
                    <p14:modId xmlns:p14="http://schemas.microsoft.com/office/powerpoint/2010/main" val="556764037"/>
                  </p:ext>
                </p:extLst>
              </p:nvPr>
            </p:nvGraphicFramePr>
            <p:xfrm>
              <a:off x="1372780" y="4109978"/>
              <a:ext cx="9249144" cy="2754757"/>
            </p:xfrm>
            <a:graphic>
              <a:graphicData uri="http://schemas.openxmlformats.org/drawingml/2006/table">
                <a:tbl>
                  <a:tblPr firstRow="1" bandRow="1">
                    <a:tableStyleId>{5C22544A-7EE6-4342-B048-85BDC9FD1C3A}</a:tableStyleId>
                  </a:tblPr>
                  <a:tblGrid>
                    <a:gridCol w="2312286">
                      <a:extLst>
                        <a:ext uri="{9D8B030D-6E8A-4147-A177-3AD203B41FA5}">
                          <a16:colId xmlns:a16="http://schemas.microsoft.com/office/drawing/2014/main" val="140003904"/>
                        </a:ext>
                      </a:extLst>
                    </a:gridCol>
                    <a:gridCol w="2312286">
                      <a:extLst>
                        <a:ext uri="{9D8B030D-6E8A-4147-A177-3AD203B41FA5}">
                          <a16:colId xmlns:a16="http://schemas.microsoft.com/office/drawing/2014/main" val="1817677378"/>
                        </a:ext>
                      </a:extLst>
                    </a:gridCol>
                    <a:gridCol w="2312286">
                      <a:extLst>
                        <a:ext uri="{9D8B030D-6E8A-4147-A177-3AD203B41FA5}">
                          <a16:colId xmlns:a16="http://schemas.microsoft.com/office/drawing/2014/main" val="1831310035"/>
                        </a:ext>
                      </a:extLst>
                    </a:gridCol>
                    <a:gridCol w="2312286">
                      <a:extLst>
                        <a:ext uri="{9D8B030D-6E8A-4147-A177-3AD203B41FA5}">
                          <a16:colId xmlns:a16="http://schemas.microsoft.com/office/drawing/2014/main" val="3589036773"/>
                        </a:ext>
                      </a:extLst>
                    </a:gridCol>
                  </a:tblGrid>
                  <a:tr h="529717">
                    <a:tc>
                      <a:txBody>
                        <a:bodyPr/>
                        <a:lstStyle/>
                        <a:p>
                          <a:r>
                            <a:rPr lang="en-US" dirty="0"/>
                            <a:t>Country (2015)</a:t>
                          </a:r>
                        </a:p>
                      </a:txBody>
                      <a:tcPr/>
                    </a:tc>
                    <a:tc>
                      <a:txBody>
                        <a:bodyPr/>
                        <a:lstStyle/>
                        <a:p>
                          <a:endParaRPr lang="en-US"/>
                        </a:p>
                      </a:txBody>
                      <a:tcPr>
                        <a:blipFill>
                          <a:blip r:embed="rId2"/>
                          <a:stretch>
                            <a:fillRect l="-100000" t="-4762" r="-200000" b="-438095"/>
                          </a:stretch>
                        </a:blipFill>
                      </a:tcPr>
                    </a:tc>
                    <a:tc>
                      <a:txBody>
                        <a:bodyPr/>
                        <a:lstStyle/>
                        <a:p>
                          <a:endParaRPr lang="en-US"/>
                        </a:p>
                      </a:txBody>
                      <a:tcPr>
                        <a:blipFill>
                          <a:blip r:embed="rId2"/>
                          <a:stretch>
                            <a:fillRect l="-201099" t="-4762" r="-101099" b="-438095"/>
                          </a:stretch>
                        </a:blipFill>
                      </a:tcPr>
                    </a:tc>
                    <a:tc>
                      <a:txBody>
                        <a:bodyPr/>
                        <a:lstStyle/>
                        <a:p>
                          <a:endParaRPr lang="en-US"/>
                        </a:p>
                      </a:txBody>
                      <a:tcPr>
                        <a:blipFill>
                          <a:blip r:embed="rId2"/>
                          <a:stretch>
                            <a:fillRect l="-301099" t="-4762" r="-1099" b="-438095"/>
                          </a:stretch>
                        </a:blipFill>
                      </a:tcPr>
                    </a:tc>
                    <a:extLst>
                      <a:ext uri="{0D108BD9-81ED-4DB2-BD59-A6C34878D82A}">
                        <a16:rowId xmlns:a16="http://schemas.microsoft.com/office/drawing/2014/main" val="1164394817"/>
                      </a:ext>
                    </a:extLst>
                  </a:tr>
                  <a:tr h="370840">
                    <a:tc>
                      <a:txBody>
                        <a:bodyPr/>
                        <a:lstStyle/>
                        <a:p>
                          <a:r>
                            <a:rPr lang="en-US" dirty="0"/>
                            <a:t>Switzerland</a:t>
                          </a:r>
                        </a:p>
                      </a:txBody>
                      <a:tcPr/>
                    </a:tc>
                    <a:tc>
                      <a:txBody>
                        <a:bodyPr/>
                        <a:lstStyle/>
                        <a:p>
                          <a:r>
                            <a:rPr lang="en-US" dirty="0"/>
                            <a:t>1.02</a:t>
                          </a:r>
                        </a:p>
                      </a:txBody>
                      <a:tcPr/>
                    </a:tc>
                    <a:tc>
                      <a:txBody>
                        <a:bodyPr/>
                        <a:lstStyle/>
                        <a:p>
                          <a:r>
                            <a:rPr lang="en-US" dirty="0"/>
                            <a:t>1.05</a:t>
                          </a:r>
                        </a:p>
                      </a:txBody>
                      <a:tcPr/>
                    </a:tc>
                    <a:tc>
                      <a:txBody>
                        <a:bodyPr/>
                        <a:lstStyle/>
                        <a:p>
                          <a:r>
                            <a:rPr lang="en-US" dirty="0"/>
                            <a:t>7.0%</a:t>
                          </a:r>
                        </a:p>
                      </a:txBody>
                      <a:tcPr/>
                    </a:tc>
                    <a:extLst>
                      <a:ext uri="{0D108BD9-81ED-4DB2-BD59-A6C34878D82A}">
                        <a16:rowId xmlns:a16="http://schemas.microsoft.com/office/drawing/2014/main" val="2671434856"/>
                      </a:ext>
                    </a:extLst>
                  </a:tr>
                  <a:tr h="370840">
                    <a:tc>
                      <a:txBody>
                        <a:bodyPr/>
                        <a:lstStyle/>
                        <a:p>
                          <a:r>
                            <a:rPr lang="en-US" dirty="0"/>
                            <a:t>USA</a:t>
                          </a:r>
                        </a:p>
                      </a:txBody>
                      <a:tcPr/>
                    </a:tc>
                    <a:tc>
                      <a:txBody>
                        <a:bodyPr/>
                        <a:lstStyle/>
                        <a:p>
                          <a:r>
                            <a:rPr lang="en-US" dirty="0"/>
                            <a:t>1</a:t>
                          </a:r>
                        </a:p>
                      </a:txBody>
                      <a:tcPr/>
                    </a:tc>
                    <a:tc>
                      <a:txBody>
                        <a:bodyPr/>
                        <a:lstStyle/>
                        <a:p>
                          <a:r>
                            <a:rPr lang="en-US" dirty="0"/>
                            <a:t>1</a:t>
                          </a:r>
                        </a:p>
                      </a:txBody>
                      <a:tcPr/>
                    </a:tc>
                    <a:tc>
                      <a:txBody>
                        <a:bodyPr/>
                        <a:lstStyle/>
                        <a:p>
                          <a:r>
                            <a:rPr lang="en-US" dirty="0"/>
                            <a:t>7.4%</a:t>
                          </a:r>
                        </a:p>
                      </a:txBody>
                      <a:tcPr/>
                    </a:tc>
                    <a:extLst>
                      <a:ext uri="{0D108BD9-81ED-4DB2-BD59-A6C34878D82A}">
                        <a16:rowId xmlns:a16="http://schemas.microsoft.com/office/drawing/2014/main" val="4193127143"/>
                      </a:ext>
                    </a:extLst>
                  </a:tr>
                  <a:tr h="370840">
                    <a:tc>
                      <a:txBody>
                        <a:bodyPr/>
                        <a:lstStyle/>
                        <a:p>
                          <a:r>
                            <a:rPr lang="en-US" dirty="0"/>
                            <a:t>Mexico</a:t>
                          </a:r>
                        </a:p>
                      </a:txBody>
                      <a:tcPr/>
                    </a:tc>
                    <a:tc>
                      <a:txBody>
                        <a:bodyPr/>
                        <a:lstStyle/>
                        <a:p>
                          <a:r>
                            <a:rPr lang="en-US" dirty="0"/>
                            <a:t>0.3</a:t>
                          </a:r>
                        </a:p>
                      </a:txBody>
                      <a:tcPr/>
                    </a:tc>
                    <a:tc>
                      <a:txBody>
                        <a:bodyPr/>
                        <a:lstStyle/>
                        <a:p>
                          <a:r>
                            <a:rPr lang="en-US" dirty="0"/>
                            <a:t>0.031</a:t>
                          </a:r>
                        </a:p>
                      </a:txBody>
                      <a:tcPr/>
                    </a:tc>
                    <a:tc>
                      <a:txBody>
                        <a:bodyPr/>
                        <a:lstStyle/>
                        <a:p>
                          <a:r>
                            <a:rPr lang="en-US" dirty="0"/>
                            <a:t>104%</a:t>
                          </a:r>
                        </a:p>
                      </a:txBody>
                      <a:tcPr/>
                    </a:tc>
                    <a:extLst>
                      <a:ext uri="{0D108BD9-81ED-4DB2-BD59-A6C34878D82A}">
                        <a16:rowId xmlns:a16="http://schemas.microsoft.com/office/drawing/2014/main" val="1286269764"/>
                      </a:ext>
                    </a:extLst>
                  </a:tr>
                  <a:tr h="370840">
                    <a:tc>
                      <a:txBody>
                        <a:bodyPr/>
                        <a:lstStyle/>
                        <a:p>
                          <a:r>
                            <a:rPr lang="en-US" dirty="0"/>
                            <a:t>China </a:t>
                          </a:r>
                        </a:p>
                      </a:txBody>
                      <a:tcPr/>
                    </a:tc>
                    <a:tc>
                      <a:txBody>
                        <a:bodyPr/>
                        <a:lstStyle/>
                        <a:p>
                          <a:r>
                            <a:rPr lang="en-US" dirty="0"/>
                            <a:t>0.25</a:t>
                          </a:r>
                        </a:p>
                      </a:txBody>
                      <a:tcPr/>
                    </a:tc>
                    <a:tc>
                      <a:txBody>
                        <a:bodyPr/>
                        <a:lstStyle/>
                        <a:p>
                          <a:r>
                            <a:rPr lang="en-US" dirty="0"/>
                            <a:t>0.019</a:t>
                          </a:r>
                        </a:p>
                      </a:txBody>
                      <a:tcPr/>
                    </a:tc>
                    <a:tc>
                      <a:txBody>
                        <a:bodyPr/>
                        <a:lstStyle/>
                        <a:p>
                          <a:r>
                            <a:rPr lang="en-US" dirty="0"/>
                            <a:t>146%</a:t>
                          </a:r>
                        </a:p>
                      </a:txBody>
                      <a:tcPr/>
                    </a:tc>
                    <a:extLst>
                      <a:ext uri="{0D108BD9-81ED-4DB2-BD59-A6C34878D82A}">
                        <a16:rowId xmlns:a16="http://schemas.microsoft.com/office/drawing/2014/main" val="3787968111"/>
                      </a:ext>
                    </a:extLst>
                  </a:tr>
                  <a:tr h="370840">
                    <a:tc>
                      <a:txBody>
                        <a:bodyPr/>
                        <a:lstStyle/>
                        <a:p>
                          <a:r>
                            <a:rPr lang="en-US" dirty="0"/>
                            <a:t>India</a:t>
                          </a:r>
                        </a:p>
                      </a:txBody>
                      <a:tcPr/>
                    </a:tc>
                    <a:tc>
                      <a:txBody>
                        <a:bodyPr/>
                        <a:lstStyle/>
                        <a:p>
                          <a:r>
                            <a:rPr lang="en-US" dirty="0"/>
                            <a:t>0.089</a:t>
                          </a:r>
                        </a:p>
                      </a:txBody>
                      <a:tcPr/>
                    </a:tc>
                    <a:tc>
                      <a:txBody>
                        <a:bodyPr/>
                        <a:lstStyle/>
                        <a:p>
                          <a:r>
                            <a:rPr lang="en-US" dirty="0"/>
                            <a:t>0.001</a:t>
                          </a:r>
                        </a:p>
                      </a:txBody>
                      <a:tcPr/>
                    </a:tc>
                    <a:tc>
                      <a:txBody>
                        <a:bodyPr/>
                        <a:lstStyle/>
                        <a:p>
                          <a:r>
                            <a:rPr lang="en-US" dirty="0"/>
                            <a:t>1,002%</a:t>
                          </a:r>
                        </a:p>
                      </a:txBody>
                      <a:tcPr/>
                    </a:tc>
                    <a:extLst>
                      <a:ext uri="{0D108BD9-81ED-4DB2-BD59-A6C34878D82A}">
                        <a16:rowId xmlns:a16="http://schemas.microsoft.com/office/drawing/2014/main" val="289684356"/>
                      </a:ext>
                    </a:extLst>
                  </a:tr>
                  <a:tr h="370840">
                    <a:tc>
                      <a:txBody>
                        <a:bodyPr/>
                        <a:lstStyle/>
                        <a:p>
                          <a:r>
                            <a:rPr lang="en-US" dirty="0"/>
                            <a:t>Ethiopia</a:t>
                          </a:r>
                        </a:p>
                      </a:txBody>
                      <a:tcPr/>
                    </a:tc>
                    <a:tc>
                      <a:txBody>
                        <a:bodyPr/>
                        <a:lstStyle/>
                        <a:p>
                          <a:r>
                            <a:rPr lang="en-US" dirty="0"/>
                            <a:t>0.026</a:t>
                          </a:r>
                        </a:p>
                      </a:txBody>
                      <a:tcPr/>
                    </a:tc>
                    <a:tc>
                      <a:txBody>
                        <a:bodyPr/>
                        <a:lstStyle/>
                        <a:p>
                          <a:r>
                            <a:rPr lang="en-US" dirty="0"/>
                            <a:t>0.00003</a:t>
                          </a:r>
                        </a:p>
                      </a:txBody>
                      <a:tcPr/>
                    </a:tc>
                    <a:tc>
                      <a:txBody>
                        <a:bodyPr/>
                        <a:lstStyle/>
                        <a:p>
                          <a:r>
                            <a:rPr lang="en-US" dirty="0"/>
                            <a:t>9,819%</a:t>
                          </a:r>
                        </a:p>
                      </a:txBody>
                      <a:tcPr/>
                    </a:tc>
                    <a:extLst>
                      <a:ext uri="{0D108BD9-81ED-4DB2-BD59-A6C34878D82A}">
                        <a16:rowId xmlns:a16="http://schemas.microsoft.com/office/drawing/2014/main" val="1858735967"/>
                      </a:ext>
                    </a:extLst>
                  </a:tr>
                </a:tbl>
              </a:graphicData>
            </a:graphic>
          </p:graphicFrame>
        </mc:Fallback>
      </mc:AlternateContent>
    </p:spTree>
    <p:extLst>
      <p:ext uri="{BB962C8B-B14F-4D97-AF65-F5344CB8AC3E}">
        <p14:creationId xmlns:p14="http://schemas.microsoft.com/office/powerpoint/2010/main" val="3348434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107E-DFB3-0FC1-5292-9F2F8E987408}"/>
              </a:ext>
            </a:extLst>
          </p:cNvPr>
          <p:cNvSpPr>
            <a:spLocks noGrp="1"/>
          </p:cNvSpPr>
          <p:nvPr>
            <p:ph type="title"/>
          </p:nvPr>
        </p:nvSpPr>
        <p:spPr/>
        <p:txBody>
          <a:bodyPr/>
          <a:lstStyle/>
          <a:p>
            <a:r>
              <a:rPr lang="en-US" dirty="0"/>
              <a:t>Confronting Theory and Evidence</a:t>
            </a:r>
            <a:br>
              <a:rPr lang="en-US" dirty="0"/>
            </a:br>
            <a:endParaRPr lang="en-US" dirty="0"/>
          </a:p>
        </p:txBody>
      </p:sp>
      <p:sp>
        <p:nvSpPr>
          <p:cNvPr id="3" name="Content Placeholder 2">
            <a:extLst>
              <a:ext uri="{FF2B5EF4-FFF2-40B4-BE49-F238E27FC236}">
                <a16:creationId xmlns:a16="http://schemas.microsoft.com/office/drawing/2014/main" id="{0D93EBC2-F320-9DCD-3A96-85BCEFC19806}"/>
              </a:ext>
            </a:extLst>
          </p:cNvPr>
          <p:cNvSpPr>
            <a:spLocks noGrp="1"/>
          </p:cNvSpPr>
          <p:nvPr>
            <p:ph idx="1"/>
          </p:nvPr>
        </p:nvSpPr>
        <p:spPr/>
        <p:txBody>
          <a:bodyPr/>
          <a:lstStyle/>
          <a:p>
            <a:r>
              <a:rPr lang="en-US" dirty="0"/>
              <a:t>Kaldor Facts Again</a:t>
            </a:r>
          </a:p>
          <a:p>
            <a:r>
              <a:rPr lang="en-US" dirty="0"/>
              <a:t>Putting Numbers on the Model</a:t>
            </a:r>
          </a:p>
          <a:p>
            <a:r>
              <a:rPr lang="en-US" dirty="0"/>
              <a:t>The Capital Accumulation Hypothesis</a:t>
            </a:r>
          </a:p>
          <a:p>
            <a:r>
              <a:rPr lang="en-US" dirty="0"/>
              <a:t>Growth Accounting</a:t>
            </a:r>
          </a:p>
          <a:p>
            <a:r>
              <a:rPr lang="en-US" dirty="0"/>
              <a:t>Where does total factor (or multifactor) differences come from?</a:t>
            </a:r>
          </a:p>
          <a:p>
            <a:endParaRPr lang="en-US" dirty="0"/>
          </a:p>
        </p:txBody>
      </p:sp>
    </p:spTree>
    <p:extLst>
      <p:ext uri="{BB962C8B-B14F-4D97-AF65-F5344CB8AC3E}">
        <p14:creationId xmlns:p14="http://schemas.microsoft.com/office/powerpoint/2010/main" val="811739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F3F0-AFE3-D090-1A35-A22ABB2C88B2}"/>
              </a:ext>
            </a:extLst>
          </p:cNvPr>
          <p:cNvSpPr>
            <a:spLocks noGrp="1"/>
          </p:cNvSpPr>
          <p:nvPr>
            <p:ph type="title"/>
          </p:nvPr>
        </p:nvSpPr>
        <p:spPr/>
        <p:txBody>
          <a:bodyPr/>
          <a:lstStyle/>
          <a:p>
            <a:r>
              <a:rPr lang="en-US" dirty="0"/>
              <a:t>Growth Accounting</a:t>
            </a:r>
          </a:p>
        </p:txBody>
      </p:sp>
      <p:sp>
        <p:nvSpPr>
          <p:cNvPr id="3" name="Text Placeholder 2">
            <a:extLst>
              <a:ext uri="{FF2B5EF4-FFF2-40B4-BE49-F238E27FC236}">
                <a16:creationId xmlns:a16="http://schemas.microsoft.com/office/drawing/2014/main" id="{AC44CFE3-F924-C1B8-AC34-1E994E1E8E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7311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C1DE-CEC1-CE6F-9979-14070770286E}"/>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D1E26FA0-265A-CC5A-99F6-93F99703AC4F}"/>
              </a:ext>
            </a:extLst>
          </p:cNvPr>
          <p:cNvSpPr>
            <a:spLocks noGrp="1"/>
          </p:cNvSpPr>
          <p:nvPr>
            <p:ph idx="1"/>
          </p:nvPr>
        </p:nvSpPr>
        <p:spPr/>
        <p:txBody>
          <a:bodyPr>
            <a:normAutofit fontScale="92500" lnSpcReduction="10000"/>
          </a:bodyPr>
          <a:lstStyle/>
          <a:p>
            <a:r>
              <a:rPr lang="en-US" dirty="0"/>
              <a:t>Why is there economic growth and why does it vary by country?</a:t>
            </a:r>
          </a:p>
          <a:p>
            <a:pPr lvl="1"/>
            <a:r>
              <a:rPr lang="en-US" dirty="0"/>
              <a:t>Is it because of capital accumulation?</a:t>
            </a:r>
          </a:p>
          <a:p>
            <a:pPr lvl="1"/>
            <a:r>
              <a:rPr lang="en-US" dirty="0"/>
              <a:t>Is it because more people working?</a:t>
            </a:r>
          </a:p>
          <a:p>
            <a:pPr lvl="1"/>
            <a:r>
              <a:rPr lang="en-US" dirty="0"/>
              <a:t>Is it because of technological progress?</a:t>
            </a:r>
          </a:p>
          <a:p>
            <a:r>
              <a:rPr lang="en-US" dirty="0"/>
              <a:t>A technique called </a:t>
            </a:r>
            <a:r>
              <a:rPr lang="en-US" b="1" dirty="0"/>
              <a:t>growth accounting </a:t>
            </a:r>
            <a:r>
              <a:rPr lang="en-US" dirty="0"/>
              <a:t>can be used to measure the contribution of each</a:t>
            </a:r>
          </a:p>
          <a:p>
            <a:pPr marL="0" indent="0">
              <a:buNone/>
            </a:pPr>
            <a:r>
              <a:rPr lang="en-US" dirty="0"/>
              <a:t>1) Measure how much capital and labor have changed</a:t>
            </a:r>
          </a:p>
          <a:p>
            <a:pPr marL="0" indent="0">
              <a:buNone/>
            </a:pPr>
            <a:r>
              <a:rPr lang="en-US" dirty="0"/>
              <a:t>2) Figure out how much change in output we should expect from these changes (we are combining theory and measurement)</a:t>
            </a:r>
          </a:p>
          <a:p>
            <a:pPr marL="0" indent="0">
              <a:buNone/>
            </a:pPr>
            <a:r>
              <a:rPr lang="en-US" dirty="0"/>
              <a:t>3) Attribute all changes in output that cannot be accounted for by changes in capital and labor to changes in productivity  </a:t>
            </a:r>
          </a:p>
        </p:txBody>
      </p:sp>
    </p:spTree>
    <p:extLst>
      <p:ext uri="{BB962C8B-B14F-4D97-AF65-F5344CB8AC3E}">
        <p14:creationId xmlns:p14="http://schemas.microsoft.com/office/powerpoint/2010/main" val="3553358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C1DE-CEC1-CE6F-9979-14070770286E}"/>
              </a:ext>
            </a:extLst>
          </p:cNvPr>
          <p:cNvSpPr>
            <a:spLocks noGrp="1"/>
          </p:cNvSpPr>
          <p:nvPr>
            <p:ph type="title"/>
          </p:nvPr>
        </p:nvSpPr>
        <p:spPr/>
        <p:txBody>
          <a:bodyPr/>
          <a:lstStyle/>
          <a:p>
            <a:r>
              <a:rPr lang="en-US" dirty="0"/>
              <a:t>Growth Accounting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E26FA0-265A-CC5A-99F6-93F99703AC4F}"/>
                  </a:ext>
                </a:extLst>
              </p:cNvPr>
              <p:cNvSpPr>
                <a:spLocks noGrp="1"/>
              </p:cNvSpPr>
              <p:nvPr>
                <p:ph idx="1"/>
              </p:nvPr>
            </p:nvSpPr>
            <p:spPr/>
            <p:txBody>
              <a:bodyPr>
                <a:normAutofit/>
              </a:bodyPr>
              <a:lstStyle/>
              <a:p>
                <a:r>
                  <a:rPr lang="en-US" dirty="0"/>
                  <a:t>We’ll start with our production function at time </a:t>
                </a:r>
                <a14:m>
                  <m:oMath xmlns:m="http://schemas.openxmlformats.org/officeDocument/2006/math">
                    <m:r>
                      <a:rPr lang="en-US" b="0" i="1" smtClean="0">
                        <a:latin typeface="Cambria Math" panose="02040503050406030204" pitchFamily="18" charset="0"/>
                      </a:rPr>
                      <m:t>𝑡</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r>
                  <a:rPr lang="en-US" dirty="0"/>
                  <a:t>Note that we have technological progress as a key input separate from labor</a:t>
                </a:r>
              </a:p>
              <a:p>
                <a:pPr lvl="1"/>
                <a:r>
                  <a:rPr lang="en-US" dirty="0"/>
                  <a:t>(Labor augmenting technological change is just a special case)</a:t>
                </a:r>
              </a:p>
              <a:p>
                <a:r>
                  <a:rPr lang="en-US" dirty="0"/>
                  <a:t>We also include time subscripts </a:t>
                </a:r>
                <a14:m>
                  <m:oMath xmlns:m="http://schemas.openxmlformats.org/officeDocument/2006/math">
                    <m:r>
                      <a:rPr lang="en-US" b="0" i="1" smtClean="0">
                        <a:latin typeface="Cambria Math" panose="02040503050406030204" pitchFamily="18" charset="0"/>
                      </a:rPr>
                      <m:t>𝑡</m:t>
                    </m:r>
                  </m:oMath>
                </a14:m>
                <a:r>
                  <a:rPr lang="en-US" dirty="0"/>
                  <a:t>, because we want to think about how these inputs change over time</a:t>
                </a:r>
              </a:p>
            </p:txBody>
          </p:sp>
        </mc:Choice>
        <mc:Fallback>
          <p:sp>
            <p:nvSpPr>
              <p:cNvPr id="3" name="Content Placeholder 2">
                <a:extLst>
                  <a:ext uri="{FF2B5EF4-FFF2-40B4-BE49-F238E27FC236}">
                    <a16:creationId xmlns:a16="http://schemas.microsoft.com/office/drawing/2014/main" id="{D1E26FA0-265A-CC5A-99F6-93F99703AC4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571570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C1DE-CEC1-CE6F-9979-14070770286E}"/>
              </a:ext>
            </a:extLst>
          </p:cNvPr>
          <p:cNvSpPr>
            <a:spLocks noGrp="1"/>
          </p:cNvSpPr>
          <p:nvPr>
            <p:ph type="title"/>
          </p:nvPr>
        </p:nvSpPr>
        <p:spPr/>
        <p:txBody>
          <a:bodyPr/>
          <a:lstStyle/>
          <a:p>
            <a:r>
              <a:rPr lang="en-US" dirty="0"/>
              <a:t>Growth Accounting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E26FA0-265A-CC5A-99F6-93F99703AC4F}"/>
                  </a:ext>
                </a:extLst>
              </p:cNvPr>
              <p:cNvSpPr>
                <a:spLocks noGrp="1"/>
              </p:cNvSpPr>
              <p:nvPr>
                <p:ph idx="1"/>
              </p:nvPr>
            </p:nvSpPr>
            <p:spPr>
              <a:xfrm>
                <a:off x="838199" y="1825625"/>
                <a:ext cx="10868247" cy="4351338"/>
              </a:xfrm>
            </p:spPr>
            <p:txBody>
              <a:bodyPr>
                <a:normAutofit/>
              </a:bodyPr>
              <a:lstStyle/>
              <a:p>
                <a:r>
                  <a:rPr lang="en-US" dirty="0"/>
                  <a:t>Define GDP growth</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𝑌</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𝑌</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𝑌</m:t>
                              </m:r>
                            </m:e>
                            <m:sub>
                              <m:r>
                                <a:rPr lang="en-US" b="0" i="1" smtClean="0">
                                  <a:latin typeface="Cambria Math" panose="02040503050406030204" pitchFamily="18" charset="0"/>
                                  <a:ea typeface="Cambria Math" panose="02040503050406030204" pitchFamily="18" charset="0"/>
                                </a:rPr>
                                <m:t>𝑡</m:t>
                              </m:r>
                            </m:sub>
                          </m:sSub>
                        </m:den>
                      </m:f>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 </m:t>
                          </m:r>
                        </m:num>
                        <m:den>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den>
                      </m:f>
                      <m:r>
                        <a:rPr lang="en-US" b="0" i="1" smtClean="0">
                          <a:latin typeface="Cambria Math" panose="02040503050406030204" pitchFamily="18" charset="0"/>
                        </a:rPr>
                        <m:t>−1</m:t>
                      </m:r>
                    </m:oMath>
                  </m:oMathPara>
                </a14:m>
                <a:endParaRPr lang="en-US" b="0" dirty="0"/>
              </a:p>
              <a:p>
                <a:r>
                  <a:rPr lang="en-US" b="0" dirty="0"/>
                  <a:t>Where</a:t>
                </a:r>
                <a:br>
                  <a:rPr lang="en-US" b="0" dirty="0"/>
                </a:br>
                <a:endParaRPr lang="en-US" b="0" dirty="0"/>
              </a:p>
              <a:p>
                <a:pPr marL="457200" lvl="1" indent="0">
                  <a:buNone/>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𝑌</m:t>
                          </m:r>
                        </m:sub>
                      </m:sSub>
                      <m:r>
                        <a:rPr lang="en-US" sz="2000" i="1">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𝐾</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den>
                      </m:f>
                    </m:oMath>
                    <m:oMath xmlns:m="http://schemas.openxmlformats.org/officeDocument/2006/math">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𝐿</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den>
                      </m:f>
                    </m:oMath>
                    <m:oMath xmlns:m="http://schemas.openxmlformats.org/officeDocument/2006/math">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𝐴</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den>
                      </m:f>
                    </m:oMath>
                  </m:oMathPara>
                </a14:m>
                <a:endParaRPr lang="en-US" sz="2000" dirty="0"/>
              </a:p>
            </p:txBody>
          </p:sp>
        </mc:Choice>
        <mc:Fallback>
          <p:sp>
            <p:nvSpPr>
              <p:cNvPr id="3" name="Content Placeholder 2">
                <a:extLst>
                  <a:ext uri="{FF2B5EF4-FFF2-40B4-BE49-F238E27FC236}">
                    <a16:creationId xmlns:a16="http://schemas.microsoft.com/office/drawing/2014/main" id="{D1E26FA0-265A-CC5A-99F6-93F99703AC4F}"/>
                  </a:ext>
                </a:extLst>
              </p:cNvPr>
              <p:cNvSpPr>
                <a:spLocks noGrp="1" noRot="1" noChangeAspect="1" noMove="1" noResize="1" noEditPoints="1" noAdjustHandles="1" noChangeArrowheads="1" noChangeShapeType="1" noTextEdit="1"/>
              </p:cNvSpPr>
              <p:nvPr>
                <p:ph idx="1"/>
              </p:nvPr>
            </p:nvSpPr>
            <p:spPr>
              <a:xfrm>
                <a:off x="838199" y="1825625"/>
                <a:ext cx="10868247" cy="4351338"/>
              </a:xfrm>
              <a:blipFill>
                <a:blip r:embed="rId2"/>
                <a:stretch>
                  <a:fillRect l="-933" t="-2326"/>
                </a:stretch>
              </a:blipFill>
            </p:spPr>
            <p:txBody>
              <a:bodyPr/>
              <a:lstStyle/>
              <a:p>
                <a:r>
                  <a:rPr lang="en-US">
                    <a:noFill/>
                  </a:rPr>
                  <a:t> </a:t>
                </a:r>
              </a:p>
            </p:txBody>
          </p:sp>
        </mc:Fallback>
      </mc:AlternateContent>
    </p:spTree>
    <p:extLst>
      <p:ext uri="{BB962C8B-B14F-4D97-AF65-F5344CB8AC3E}">
        <p14:creationId xmlns:p14="http://schemas.microsoft.com/office/powerpoint/2010/main" val="2345293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C1DE-CEC1-CE6F-9979-14070770286E}"/>
              </a:ext>
            </a:extLst>
          </p:cNvPr>
          <p:cNvSpPr>
            <a:spLocks noGrp="1"/>
          </p:cNvSpPr>
          <p:nvPr>
            <p:ph type="title"/>
          </p:nvPr>
        </p:nvSpPr>
        <p:spPr/>
        <p:txBody>
          <a:bodyPr/>
          <a:lstStyle/>
          <a:p>
            <a:r>
              <a:rPr lang="en-US" dirty="0"/>
              <a:t>Growth Accounting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E26FA0-265A-CC5A-99F6-93F99703AC4F}"/>
                  </a:ext>
                </a:extLst>
              </p:cNvPr>
              <p:cNvSpPr>
                <a:spLocks noGrp="1"/>
              </p:cNvSpPr>
              <p:nvPr>
                <p:ph idx="1"/>
              </p:nvPr>
            </p:nvSpPr>
            <p:spPr>
              <a:xfrm>
                <a:off x="838199" y="1520456"/>
                <a:ext cx="10868247" cy="5178055"/>
              </a:xfrm>
            </p:spPr>
            <p:txBody>
              <a:bodyPr>
                <a:normAutofit fontScale="92500" lnSpcReduction="10000"/>
              </a:bodyPr>
              <a:lstStyle/>
              <a:p>
                <a:r>
                  <a:rPr lang="en-US" dirty="0"/>
                  <a:t>Capital Share</a:t>
                </a:r>
              </a:p>
              <a:p>
                <a:pPr lvl="1"/>
                <a14:m>
                  <m:oMath xmlns:m="http://schemas.openxmlformats.org/officeDocument/2006/math">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𝐹</m:t>
                            </m:r>
                          </m:e>
                          <m:sub>
                            <m:r>
                              <a:rPr lang="en-US" sz="2600" b="0" i="1" smtClean="0">
                                <a:latin typeface="Cambria Math" panose="02040503050406030204" pitchFamily="18" charset="0"/>
                              </a:rPr>
                              <m:t>𝐾</m:t>
                            </m:r>
                          </m:sub>
                        </m:sSub>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e>
                        </m:d>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num>
                      <m:den>
                        <m:r>
                          <a:rPr lang="en-US" sz="2600" b="0" i="1" smtClean="0">
                            <a:latin typeface="Cambria Math" panose="02040503050406030204" pitchFamily="18" charset="0"/>
                          </a:rPr>
                          <m:t>𝐹</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sub>
                            </m:sSub>
                          </m:e>
                        </m:d>
                      </m:den>
                    </m:f>
                  </m:oMath>
                </a14:m>
                <a:endParaRPr lang="en-US" sz="2600" b="0" dirty="0"/>
              </a:p>
              <a:p>
                <a:r>
                  <a:rPr lang="en-US" dirty="0"/>
                  <a:t>Capital Growth</a:t>
                </a:r>
              </a:p>
              <a:p>
                <a:pPr lvl="1"/>
                <a14:m>
                  <m:oMath xmlns:m="http://schemas.openxmlformats.org/officeDocument/2006/math">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num>
                      <m:den>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den>
                    </m:f>
                  </m:oMath>
                </a14:m>
                <a:endParaRPr lang="en-US" sz="2600" b="0" dirty="0"/>
              </a:p>
              <a:p>
                <a:r>
                  <a:rPr lang="en-US" b="0" dirty="0"/>
                  <a:t>Labor Share</a:t>
                </a:r>
              </a:p>
              <a:p>
                <a:pPr lvl="1"/>
                <a14:m>
                  <m:oMath xmlns:m="http://schemas.openxmlformats.org/officeDocument/2006/math">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𝐹</m:t>
                            </m:r>
                          </m:e>
                          <m:sub>
                            <m:r>
                              <a:rPr lang="en-US" sz="2600" b="0" i="1" smtClean="0">
                                <a:latin typeface="Cambria Math" panose="02040503050406030204" pitchFamily="18" charset="0"/>
                              </a:rPr>
                              <m:t>𝐿</m:t>
                            </m:r>
                          </m:sub>
                        </m:sSub>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e>
                        </m:d>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num>
                      <m:den>
                        <m:r>
                          <a:rPr lang="en-US" sz="2600" b="0" i="1" smtClean="0">
                            <a:latin typeface="Cambria Math" panose="02040503050406030204" pitchFamily="18" charset="0"/>
                          </a:rPr>
                          <m:t>𝐹</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sub>
                            </m:sSub>
                          </m:e>
                        </m:d>
                      </m:den>
                    </m:f>
                  </m:oMath>
                </a14:m>
                <a:endParaRPr lang="en-US" sz="2600" b="0" dirty="0"/>
              </a:p>
              <a:p>
                <a:r>
                  <a:rPr lang="en-US" b="0" dirty="0"/>
                  <a:t>Labor Growth</a:t>
                </a:r>
              </a:p>
              <a:p>
                <a:pPr lvl="1"/>
                <a14:m>
                  <m:oMath xmlns:m="http://schemas.openxmlformats.org/officeDocument/2006/math">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num>
                      <m:den>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den>
                    </m:f>
                  </m:oMath>
                </a14:m>
                <a:endParaRPr lang="en-US" sz="2600" b="0" dirty="0"/>
              </a:p>
              <a:p>
                <a:r>
                  <a:rPr lang="en-US" b="0" dirty="0"/>
                  <a:t>Solow Residual</a:t>
                </a:r>
              </a:p>
              <a:p>
                <a:pPr lvl="1"/>
                <a14:m>
                  <m:oMath xmlns:m="http://schemas.openxmlformats.org/officeDocument/2006/math">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𝐹</m:t>
                            </m:r>
                          </m:e>
                          <m:sub>
                            <m:r>
                              <a:rPr lang="en-US" sz="2600" i="1">
                                <a:latin typeface="Cambria Math" panose="02040503050406030204" pitchFamily="18" charset="0"/>
                              </a:rPr>
                              <m:t>𝐴</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𝐾</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𝐿</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r>
                                  <a:rPr lang="en-US" sz="2600" i="1">
                                    <a:latin typeface="Cambria Math" panose="02040503050406030204" pitchFamily="18" charset="0"/>
                                  </a:rPr>
                                  <m:t>+1</m:t>
                                </m:r>
                              </m:sub>
                            </m:sSub>
                          </m:e>
                        </m:d>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sub>
                        </m:sSub>
                      </m:num>
                      <m:den>
                        <m:r>
                          <a:rPr lang="en-US" sz="2600" i="1">
                            <a:latin typeface="Cambria Math" panose="02040503050406030204" pitchFamily="18" charset="0"/>
                          </a:rPr>
                          <m:t>𝐹</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𝐾</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𝐿</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sub>
                            </m:sSub>
                          </m:e>
                        </m:d>
                      </m:den>
                    </m:f>
                    <m:r>
                      <a:rPr lang="en-US" sz="2600" i="1">
                        <a:latin typeface="Cambria Math" panose="02040503050406030204" pitchFamily="18" charset="0"/>
                      </a:rPr>
                      <m:t> ∗</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sub>
                        </m:sSub>
                      </m:num>
                      <m:den>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sub>
                        </m:sSub>
                      </m:den>
                    </m:f>
                  </m:oMath>
                </a14:m>
                <a:endParaRPr lang="en-US" sz="2600" dirty="0"/>
              </a:p>
            </p:txBody>
          </p:sp>
        </mc:Choice>
        <mc:Fallback>
          <p:sp>
            <p:nvSpPr>
              <p:cNvPr id="3" name="Content Placeholder 2">
                <a:extLst>
                  <a:ext uri="{FF2B5EF4-FFF2-40B4-BE49-F238E27FC236}">
                    <a16:creationId xmlns:a16="http://schemas.microsoft.com/office/drawing/2014/main" id="{D1E26FA0-265A-CC5A-99F6-93F99703AC4F}"/>
                  </a:ext>
                </a:extLst>
              </p:cNvPr>
              <p:cNvSpPr>
                <a:spLocks noGrp="1" noRot="1" noChangeAspect="1" noMove="1" noResize="1" noEditPoints="1" noAdjustHandles="1" noChangeArrowheads="1" noChangeShapeType="1" noTextEdit="1"/>
              </p:cNvSpPr>
              <p:nvPr>
                <p:ph idx="1"/>
              </p:nvPr>
            </p:nvSpPr>
            <p:spPr>
              <a:xfrm>
                <a:off x="838199" y="1520456"/>
                <a:ext cx="10868247" cy="5178055"/>
              </a:xfrm>
              <a:blipFill>
                <a:blip r:embed="rId2"/>
                <a:stretch>
                  <a:fillRect l="-817" t="-2200"/>
                </a:stretch>
              </a:blipFill>
            </p:spPr>
            <p:txBody>
              <a:bodyPr/>
              <a:lstStyle/>
              <a:p>
                <a:r>
                  <a:rPr lang="en-US">
                    <a:noFill/>
                  </a:rPr>
                  <a:t> </a:t>
                </a:r>
              </a:p>
            </p:txBody>
          </p:sp>
        </mc:Fallback>
      </mc:AlternateContent>
    </p:spTree>
    <p:extLst>
      <p:ext uri="{BB962C8B-B14F-4D97-AF65-F5344CB8AC3E}">
        <p14:creationId xmlns:p14="http://schemas.microsoft.com/office/powerpoint/2010/main" val="3329350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44684-E83D-FC71-CF92-44502DFBF91A}"/>
              </a:ext>
            </a:extLst>
          </p:cNvPr>
          <p:cNvSpPr>
            <a:spLocks noGrp="1"/>
          </p:cNvSpPr>
          <p:nvPr>
            <p:ph type="title"/>
          </p:nvPr>
        </p:nvSpPr>
        <p:spPr/>
        <p:txBody>
          <a:bodyPr/>
          <a:lstStyle/>
          <a:p>
            <a:r>
              <a:rPr lang="en-US" dirty="0"/>
              <a:t>Growth Accounting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4585B1-D02E-A33C-E5E2-328E93C5A6B7}"/>
                  </a:ext>
                </a:extLst>
              </p:cNvPr>
              <p:cNvSpPr>
                <a:spLocks noGrp="1"/>
              </p:cNvSpPr>
              <p:nvPr>
                <p:ph idx="1"/>
              </p:nvPr>
            </p:nvSpPr>
            <p:spPr/>
            <p:txBody>
              <a:bodyPr>
                <a:normAutofit lnSpcReduction="10000"/>
              </a:bodyPr>
              <a:lstStyle/>
              <a:p>
                <a:r>
                  <a:rPr lang="en-US" dirty="0"/>
                  <a:t>What does this mean?</a:t>
                </a:r>
              </a:p>
              <a:p>
                <a:pPr lvl="1"/>
                <a:r>
                  <a:rPr lang="en-US" dirty="0"/>
                  <a:t>We can decompose where growth comes from into three terms</a:t>
                </a:r>
              </a:p>
              <a:p>
                <a:r>
                  <a:rPr lang="en-US" dirty="0"/>
                  <a:t>Capital Accumulation</a:t>
                </a:r>
              </a:p>
              <a:p>
                <a:pPr lvl="1"/>
                <a14:m>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𝐾</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num>
                      <m:den>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e>
                        </m:d>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den>
                    </m:f>
                  </m:oMath>
                </a14:m>
                <a:endParaRPr lang="en-US" dirty="0"/>
              </a:p>
              <a:p>
                <a:pPr lvl="1"/>
                <a:r>
                  <a:rPr lang="en-US" dirty="0"/>
                  <a:t>How much would the economy grow with just capital accumulation, ceteris paribus</a:t>
                </a:r>
              </a:p>
              <a:p>
                <a:r>
                  <a:rPr lang="en-US" dirty="0"/>
                  <a:t>Labor Force Growth</a:t>
                </a:r>
              </a:p>
              <a:p>
                <a:pPr lvl="1"/>
                <a14:m>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num>
                      <m:den>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e>
                        </m:d>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den>
                    </m:f>
                  </m:oMath>
                </a14:m>
                <a:endParaRPr lang="en-US" dirty="0"/>
              </a:p>
              <a:p>
                <a:pPr lvl="1"/>
                <a:r>
                  <a:rPr lang="en-US" dirty="0"/>
                  <a:t>How much would the economy grow with just labor force growth, ceteris paribus</a:t>
                </a:r>
              </a:p>
            </p:txBody>
          </p:sp>
        </mc:Choice>
        <mc:Fallback>
          <p:sp>
            <p:nvSpPr>
              <p:cNvPr id="3" name="Content Placeholder 2">
                <a:extLst>
                  <a:ext uri="{FF2B5EF4-FFF2-40B4-BE49-F238E27FC236}">
                    <a16:creationId xmlns:a16="http://schemas.microsoft.com/office/drawing/2014/main" id="{3D4585B1-D02E-A33C-E5E2-328E93C5A6B7}"/>
                  </a:ext>
                </a:extLst>
              </p:cNvPr>
              <p:cNvSpPr>
                <a:spLocks noGrp="1" noRot="1" noChangeAspect="1" noMove="1" noResize="1" noEditPoints="1" noAdjustHandles="1" noChangeArrowheads="1" noChangeShapeType="1" noTextEdit="1"/>
              </p:cNvSpPr>
              <p:nvPr>
                <p:ph idx="1"/>
              </p:nvPr>
            </p:nvSpPr>
            <p:spPr>
              <a:blipFill>
                <a:blip r:embed="rId2"/>
                <a:stretch>
                  <a:fillRect l="-1086" t="-3198" b="-291"/>
                </a:stretch>
              </a:blipFill>
            </p:spPr>
            <p:txBody>
              <a:bodyPr/>
              <a:lstStyle/>
              <a:p>
                <a:r>
                  <a:rPr lang="en-US">
                    <a:noFill/>
                  </a:rPr>
                  <a:t> </a:t>
                </a:r>
              </a:p>
            </p:txBody>
          </p:sp>
        </mc:Fallback>
      </mc:AlternateContent>
    </p:spTree>
    <p:extLst>
      <p:ext uri="{BB962C8B-B14F-4D97-AF65-F5344CB8AC3E}">
        <p14:creationId xmlns:p14="http://schemas.microsoft.com/office/powerpoint/2010/main" val="993293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44684-E83D-FC71-CF92-44502DFBF91A}"/>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3D4585B1-D02E-A33C-E5E2-328E93C5A6B7}"/>
              </a:ext>
            </a:extLst>
          </p:cNvPr>
          <p:cNvSpPr>
            <a:spLocks noGrp="1"/>
          </p:cNvSpPr>
          <p:nvPr>
            <p:ph idx="1"/>
          </p:nvPr>
        </p:nvSpPr>
        <p:spPr/>
        <p:txBody>
          <a:bodyPr>
            <a:normAutofit lnSpcReduction="10000"/>
          </a:bodyPr>
          <a:lstStyle/>
          <a:p>
            <a:r>
              <a:rPr lang="en-US" dirty="0"/>
              <a:t>Intuition for capital and labor growth</a:t>
            </a:r>
          </a:p>
          <a:p>
            <a:pPr lvl="1"/>
            <a:r>
              <a:rPr lang="en-US" dirty="0"/>
              <a:t>More capital will increase GDP by an amount equal to its marginal product of capital, ceteris paribus</a:t>
            </a:r>
          </a:p>
          <a:p>
            <a:pPr lvl="1"/>
            <a:r>
              <a:rPr lang="en-US" dirty="0"/>
              <a:t>More labor will increase GDP by an amount equal to its marginal product of labor, ceteris paribus</a:t>
            </a:r>
          </a:p>
          <a:p>
            <a:pPr lvl="1"/>
            <a:r>
              <a:rPr lang="en-US" dirty="0"/>
              <a:t>We can see the importance of marginal products for each factor’s share of GDP</a:t>
            </a:r>
          </a:p>
          <a:p>
            <a:r>
              <a:rPr lang="en-US" dirty="0"/>
              <a:t>Measurement of capital and labor growth</a:t>
            </a:r>
          </a:p>
          <a:p>
            <a:pPr lvl="1"/>
            <a:r>
              <a:rPr lang="en-US" dirty="0"/>
              <a:t>Measurement of labor share and growth is fairly easy with quality labor market data</a:t>
            </a:r>
          </a:p>
          <a:p>
            <a:pPr lvl="1"/>
            <a:r>
              <a:rPr lang="en-US" dirty="0"/>
              <a:t>Measuring capital share and growth is trickier. We need to measure capital stock, depreciation, investment, and rental rates</a:t>
            </a:r>
          </a:p>
          <a:p>
            <a:pPr lvl="1"/>
            <a:endParaRPr lang="en-US" dirty="0"/>
          </a:p>
        </p:txBody>
      </p:sp>
    </p:spTree>
    <p:extLst>
      <p:ext uri="{BB962C8B-B14F-4D97-AF65-F5344CB8AC3E}">
        <p14:creationId xmlns:p14="http://schemas.microsoft.com/office/powerpoint/2010/main" val="630476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44684-E83D-FC71-CF92-44502DFBF91A}"/>
              </a:ext>
            </a:extLst>
          </p:cNvPr>
          <p:cNvSpPr>
            <a:spLocks noGrp="1"/>
          </p:cNvSpPr>
          <p:nvPr>
            <p:ph type="title"/>
          </p:nvPr>
        </p:nvSpPr>
        <p:spPr/>
        <p:txBody>
          <a:bodyPr/>
          <a:lstStyle/>
          <a:p>
            <a:r>
              <a:rPr lang="en-US" dirty="0"/>
              <a:t>Growth Accounting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4585B1-D02E-A33C-E5E2-328E93C5A6B7}"/>
                  </a:ext>
                </a:extLst>
              </p:cNvPr>
              <p:cNvSpPr>
                <a:spLocks noGrp="1"/>
              </p:cNvSpPr>
              <p:nvPr>
                <p:ph idx="1"/>
              </p:nvPr>
            </p:nvSpPr>
            <p:spPr>
              <a:xfrm>
                <a:off x="838200" y="1825625"/>
                <a:ext cx="10634330" cy="4351338"/>
              </a:xfrm>
            </p:spPr>
            <p:txBody>
              <a:bodyPr>
                <a:normAutofit/>
              </a:bodyPr>
              <a:lstStyle/>
              <a:p>
                <a:r>
                  <a:rPr lang="en-US" dirty="0"/>
                  <a:t>The final term is the Solow Residual</a:t>
                </a:r>
              </a:p>
              <a:p>
                <a:pPr lvl="1"/>
                <a14:m>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𝐴</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num>
                      <m:den>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e>
                        </m:d>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den>
                    </m:f>
                  </m:oMath>
                </a14:m>
                <a:endParaRPr lang="en-US" dirty="0"/>
              </a:p>
              <a:p>
                <a:pPr lvl="1"/>
                <a:r>
                  <a:rPr lang="en-US" dirty="0"/>
                  <a:t>We cannot measure this directly, only indirectly</a:t>
                </a:r>
              </a:p>
              <a:p>
                <a:r>
                  <a:rPr lang="en-US" dirty="0"/>
                  <a:t>Intuition</a:t>
                </a:r>
              </a:p>
              <a:p>
                <a:pPr lvl="1"/>
                <a:r>
                  <a:rPr lang="en-US" dirty="0"/>
                  <a:t>This is all of the growth in output that is not explained by growth in capital or labor</a:t>
                </a:r>
              </a:p>
              <a:p>
                <a:r>
                  <a:rPr lang="en-US" dirty="0"/>
                  <a:t>It is called a residual because</a:t>
                </a:r>
              </a:p>
              <a:p>
                <a:pPr lvl="1"/>
                <a:r>
                  <a:rPr lang="en-US" dirty="0"/>
                  <a:t>Solow Residual = GDP Growth – (Capital Share x Capital Growth) – (Labor Share x Labor Growth)</a:t>
                </a:r>
              </a:p>
              <a:p>
                <a:pPr marL="457200" lvl="1" indent="0">
                  <a:buNone/>
                </a:pPr>
                <a14:m>
                  <m:oMathPara xmlns:m="http://schemas.openxmlformats.org/officeDocument/2006/math">
                    <m:oMathParaPr>
                      <m:jc m:val="left"/>
                    </m:oMathParaPr>
                    <m:oMath xmlns:m="http://schemas.openxmlformats.org/officeDocument/2006/math">
                      <m:func>
                        <m:funcPr>
                          <m:ctrlPr>
                            <a:rPr lang="en-US" sz="2200" b="0" i="1" smtClean="0">
                              <a:latin typeface="Cambria Math" panose="02040503050406030204" pitchFamily="18" charset="0"/>
                            </a:rPr>
                          </m:ctrlPr>
                        </m:funcPr>
                        <m:fName>
                          <m:r>
                            <a:rPr lang="en-US" sz="2200" b="0" i="0" smtClean="0">
                              <a:latin typeface="Cambria Math" panose="02040503050406030204" pitchFamily="18" charset="0"/>
                            </a:rPr>
                            <m:t>(</m:t>
                          </m:r>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𝑡</m:t>
                              </m:r>
                              <m:r>
                                <a:rPr lang="en-US" sz="2200" b="0" i="1" smtClean="0">
                                  <a:latin typeface="Cambria Math" panose="02040503050406030204" pitchFamily="18" charset="0"/>
                                </a:rPr>
                                <m:t>+1 </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𝑡</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𝑌</m:t>
                                      </m:r>
                                    </m:e>
                                    <m:sub>
                                      <m:r>
                                        <a:rPr lang="en-US" sz="2200" b="0" i="1" smtClean="0">
                                          <a:latin typeface="Cambria Math" panose="02040503050406030204" pitchFamily="18" charset="0"/>
                                        </a:rPr>
                                        <m:t>𝑡</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𝑌</m:t>
                                          </m:r>
                                        </m:e>
                                        <m:sub>
                                          <m:r>
                                            <a:rPr lang="en-US" sz="2200" b="0" i="1" smtClean="0">
                                              <a:latin typeface="Cambria Math" panose="02040503050406030204" pitchFamily="18" charset="0"/>
                                            </a:rPr>
                                            <m:t>𝑡</m:t>
                                          </m:r>
                                        </m:sub>
                                      </m:sSub>
                                      <m:r>
                                        <a:rPr lang="en-US" sz="2200" b="0" i="1" smtClean="0">
                                          <a:latin typeface="Cambria Math" panose="02040503050406030204" pitchFamily="18" charset="0"/>
                                        </a:rPr>
                                        <m:t>)−</m:t>
                                      </m:r>
                                      <m:r>
                                        <a:rPr lang="en-US" sz="2200" b="0" i="1" smtClean="0">
                                          <a:latin typeface="Cambria Math" panose="02040503050406030204" pitchFamily="18" charset="0"/>
                                        </a:rPr>
                                        <m:t>𝛼</m:t>
                                      </m:r>
                                      <m:d>
                                        <m:dPr>
                                          <m:ctrlPr>
                                            <a:rPr lang="en-US" sz="2200" b="0" i="1" smtClean="0">
                                              <a:latin typeface="Cambria Math" panose="02040503050406030204" pitchFamily="18" charset="0"/>
                                            </a:rPr>
                                          </m:ctrlPr>
                                        </m:dPr>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𝐾</m:t>
                                                  </m:r>
                                                </m:e>
                                                <m:sub>
                                                  <m:r>
                                                    <a:rPr lang="en-US" sz="2200" b="0" i="1" smtClean="0">
                                                      <a:latin typeface="Cambria Math" panose="02040503050406030204" pitchFamily="18" charset="0"/>
                                                    </a:rPr>
                                                    <m:t>𝑡</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𝐾</m:t>
                                                      </m:r>
                                                    </m:e>
                                                    <m:sub>
                                                      <m:r>
                                                        <a:rPr lang="en-US" sz="2200" b="0" i="1" smtClean="0">
                                                          <a:latin typeface="Cambria Math" panose="02040503050406030204" pitchFamily="18" charset="0"/>
                                                        </a:rPr>
                                                        <m:t>𝑡</m:t>
                                                      </m:r>
                                                    </m:sub>
                                                  </m:sSub>
                                                </m:e>
                                              </m:func>
                                              <m:r>
                                                <a:rPr lang="en-US" sz="2200" b="0" i="1" smtClean="0">
                                                  <a:latin typeface="Cambria Math" panose="02040503050406030204" pitchFamily="18" charset="0"/>
                                                </a:rPr>
                                                <m:t> </m:t>
                                              </m:r>
                                            </m:e>
                                          </m:func>
                                        </m:e>
                                      </m:d>
                                      <m:r>
                                        <a:rPr lang="en-US" sz="2200" b="0" i="1" smtClean="0">
                                          <a:latin typeface="Cambria Math" panose="02040503050406030204" pitchFamily="18" charset="0"/>
                                        </a:rPr>
                                        <m:t>−</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1−</m:t>
                                          </m:r>
                                          <m:r>
                                            <a:rPr lang="en-US" sz="2200" b="0" i="1" smtClean="0">
                                              <a:latin typeface="Cambria Math" panose="02040503050406030204" pitchFamily="18" charset="0"/>
                                            </a:rPr>
                                            <m:t>𝛼</m:t>
                                          </m:r>
                                        </m:e>
                                      </m:d>
                                      <m:d>
                                        <m:dPr>
                                          <m:ctrlPr>
                                            <a:rPr lang="en-US" sz="2200" b="0" i="1" smtClean="0">
                                              <a:latin typeface="Cambria Math" panose="02040503050406030204" pitchFamily="18" charset="0"/>
                                            </a:rPr>
                                          </m:ctrlPr>
                                        </m:dPr>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𝐿</m:t>
                                                  </m:r>
                                                </m:e>
                                                <m:sub>
                                                  <m:r>
                                                    <a:rPr lang="en-US" sz="2200" b="0" i="1" smtClean="0">
                                                      <a:latin typeface="Cambria Math" panose="02040503050406030204" pitchFamily="18" charset="0"/>
                                                    </a:rPr>
                                                    <m:t>𝑡</m:t>
                                                  </m:r>
                                                  <m:r>
                                                    <a:rPr lang="en-US" sz="2200" b="0" i="1" smtClean="0">
                                                      <a:latin typeface="Cambria Math" panose="02040503050406030204" pitchFamily="18" charset="0"/>
                                                    </a:rPr>
                                                    <m:t>+1</m:t>
                                                  </m:r>
                                                </m:sub>
                                              </m:sSub>
                                            </m:e>
                                          </m:func>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𝐿</m:t>
                                                  </m:r>
                                                </m:e>
                                                <m:sub>
                                                  <m:r>
                                                    <a:rPr lang="en-US" sz="2200" b="0" i="1" smtClean="0">
                                                      <a:latin typeface="Cambria Math" panose="02040503050406030204" pitchFamily="18" charset="0"/>
                                                    </a:rPr>
                                                    <m:t>𝑡</m:t>
                                                  </m:r>
                                                </m:sub>
                                              </m:sSub>
                                            </m:e>
                                          </m:func>
                                        </m:e>
                                      </m:d>
                                    </m:e>
                                  </m:func>
                                </m:e>
                              </m:func>
                            </m:e>
                          </m:func>
                        </m:e>
                      </m:func>
                    </m:oMath>
                  </m:oMathPara>
                </a14:m>
                <a:endParaRPr lang="en-US" sz="2200" dirty="0"/>
              </a:p>
              <a:p>
                <a:endParaRPr lang="en-US" dirty="0"/>
              </a:p>
              <a:p>
                <a:pPr marL="457200" lvl="1" indent="0">
                  <a:buNone/>
                </a:pPr>
                <a:endParaRPr lang="en-US" dirty="0"/>
              </a:p>
            </p:txBody>
          </p:sp>
        </mc:Choice>
        <mc:Fallback>
          <p:sp>
            <p:nvSpPr>
              <p:cNvPr id="3" name="Content Placeholder 2">
                <a:extLst>
                  <a:ext uri="{FF2B5EF4-FFF2-40B4-BE49-F238E27FC236}">
                    <a16:creationId xmlns:a16="http://schemas.microsoft.com/office/drawing/2014/main" id="{3D4585B1-D02E-A33C-E5E2-328E93C5A6B7}"/>
                  </a:ext>
                </a:extLst>
              </p:cNvPr>
              <p:cNvSpPr>
                <a:spLocks noGrp="1" noRot="1" noChangeAspect="1" noMove="1" noResize="1" noEditPoints="1" noAdjustHandles="1" noChangeArrowheads="1" noChangeShapeType="1" noTextEdit="1"/>
              </p:cNvSpPr>
              <p:nvPr>
                <p:ph idx="1"/>
              </p:nvPr>
            </p:nvSpPr>
            <p:spPr>
              <a:xfrm>
                <a:off x="838200" y="1825625"/>
                <a:ext cx="10634330" cy="4351338"/>
              </a:xfrm>
              <a:blipFill>
                <a:blip r:embed="rId2"/>
                <a:stretch>
                  <a:fillRect l="-1074" t="-2326" r="-1313"/>
                </a:stretch>
              </a:blipFill>
            </p:spPr>
            <p:txBody>
              <a:bodyPr/>
              <a:lstStyle/>
              <a:p>
                <a:r>
                  <a:rPr lang="en-US">
                    <a:noFill/>
                  </a:rPr>
                  <a:t> </a:t>
                </a:r>
              </a:p>
            </p:txBody>
          </p:sp>
        </mc:Fallback>
      </mc:AlternateContent>
    </p:spTree>
    <p:extLst>
      <p:ext uri="{BB962C8B-B14F-4D97-AF65-F5344CB8AC3E}">
        <p14:creationId xmlns:p14="http://schemas.microsoft.com/office/powerpoint/2010/main" val="4100213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CE51-CFE9-9416-BD89-F6692FD51050}"/>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DE79334F-7A5F-729C-5531-FC51C625881C}"/>
              </a:ext>
            </a:extLst>
          </p:cNvPr>
          <p:cNvSpPr>
            <a:spLocks noGrp="1"/>
          </p:cNvSpPr>
          <p:nvPr>
            <p:ph idx="1"/>
          </p:nvPr>
        </p:nvSpPr>
        <p:spPr>
          <a:xfrm>
            <a:off x="838200" y="1825625"/>
            <a:ext cx="10515600" cy="4755928"/>
          </a:xfrm>
        </p:spPr>
        <p:txBody>
          <a:bodyPr>
            <a:normAutofit fontScale="92500" lnSpcReduction="20000"/>
          </a:bodyPr>
          <a:lstStyle/>
          <a:p>
            <a:r>
              <a:rPr lang="en-US" dirty="0"/>
              <a:t>Total Factor Productivity </a:t>
            </a:r>
          </a:p>
          <a:p>
            <a:pPr lvl="1"/>
            <a:r>
              <a:rPr lang="en-US" dirty="0"/>
              <a:t>The Solow Residual is usually referred to as Total Factor Productivity (or sometimes Multifactor Productivity)</a:t>
            </a:r>
          </a:p>
          <a:p>
            <a:pPr lvl="1"/>
            <a:r>
              <a:rPr lang="en-US" dirty="0"/>
              <a:t>It includes everything that is not explained by growth in capital and labor, but growth in productivity is the key to sustained long-run economic growth</a:t>
            </a:r>
          </a:p>
          <a:p>
            <a:pPr lvl="1"/>
            <a:r>
              <a:rPr lang="en-US" b="1" dirty="0"/>
              <a:t>Takeaway: there are many different sources of productivity growth</a:t>
            </a:r>
          </a:p>
          <a:p>
            <a:r>
              <a:rPr lang="en-US" dirty="0"/>
              <a:t>Where does TFP comes from?</a:t>
            </a:r>
          </a:p>
          <a:p>
            <a:pPr lvl="1"/>
            <a:r>
              <a:rPr lang="en-US" dirty="0"/>
              <a:t>Human Capital</a:t>
            </a:r>
          </a:p>
          <a:p>
            <a:pPr lvl="1"/>
            <a:r>
              <a:rPr lang="en-US" dirty="0"/>
              <a:t>Geography</a:t>
            </a:r>
          </a:p>
          <a:p>
            <a:pPr lvl="1"/>
            <a:r>
              <a:rPr lang="en-US" dirty="0"/>
              <a:t>Institutions</a:t>
            </a:r>
          </a:p>
          <a:p>
            <a:pPr lvl="1"/>
            <a:r>
              <a:rPr lang="en-US" dirty="0"/>
              <a:t>Resource allocation and misallocation</a:t>
            </a:r>
          </a:p>
          <a:p>
            <a:pPr lvl="1"/>
            <a:r>
              <a:rPr lang="en-US" dirty="0"/>
              <a:t>Climate</a:t>
            </a:r>
          </a:p>
          <a:p>
            <a:pPr lvl="1"/>
            <a:r>
              <a:rPr lang="en-US" dirty="0"/>
              <a:t>Physical infrastructure</a:t>
            </a:r>
          </a:p>
          <a:p>
            <a:pPr lvl="1"/>
            <a:r>
              <a:rPr lang="en-US" dirty="0"/>
              <a:t>Free Trade</a:t>
            </a:r>
          </a:p>
          <a:p>
            <a:pPr lvl="1"/>
            <a:r>
              <a:rPr lang="en-US" dirty="0"/>
              <a:t>Management Practices</a:t>
            </a:r>
          </a:p>
        </p:txBody>
      </p:sp>
    </p:spTree>
    <p:extLst>
      <p:ext uri="{BB962C8B-B14F-4D97-AF65-F5344CB8AC3E}">
        <p14:creationId xmlns:p14="http://schemas.microsoft.com/office/powerpoint/2010/main" val="3147863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CE51-CFE9-9416-BD89-F6692FD51050}"/>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DE79334F-7A5F-729C-5531-FC51C625881C}"/>
              </a:ext>
            </a:extLst>
          </p:cNvPr>
          <p:cNvSpPr>
            <a:spLocks noGrp="1"/>
          </p:cNvSpPr>
          <p:nvPr>
            <p:ph idx="1"/>
          </p:nvPr>
        </p:nvSpPr>
        <p:spPr>
          <a:xfrm>
            <a:off x="838200" y="1825624"/>
            <a:ext cx="10515600" cy="5032375"/>
          </a:xfrm>
        </p:spPr>
        <p:txBody>
          <a:bodyPr>
            <a:normAutofit fontScale="92500" lnSpcReduction="20000"/>
          </a:bodyPr>
          <a:lstStyle/>
          <a:p>
            <a:r>
              <a:rPr lang="en-US" dirty="0"/>
              <a:t>An example of technological change and TFP in economic growth: Economic growth in the Soviet Union between 1928 and 1966</a:t>
            </a:r>
          </a:p>
          <a:p>
            <a:endParaRPr lang="en-US" dirty="0"/>
          </a:p>
          <a:p>
            <a:endParaRPr lang="en-US" dirty="0"/>
          </a:p>
          <a:p>
            <a:r>
              <a:rPr lang="en-US" dirty="0"/>
              <a:t>Growth was very strong of 5.4% (which was less than official soviet estimates of 9%, but still strong) and was converging with the US</a:t>
            </a:r>
          </a:p>
          <a:p>
            <a:r>
              <a:rPr lang="en-US" dirty="0"/>
              <a:t>The source of the growth was capital accumulation and investment was 8% of GDP in 1929 and 31% of GDP near 1966</a:t>
            </a:r>
          </a:p>
          <a:p>
            <a:r>
              <a:rPr lang="en-US" dirty="0"/>
              <a:t>As we discussed, the marginal product of capital gets closer to zero when there is too much capital and not enough labor</a:t>
            </a:r>
          </a:p>
          <a:p>
            <a:r>
              <a:rPr lang="en-US" dirty="0"/>
              <a:t>TFP was fairly unremarkable, so high growth cannot continue in the long run; Soviet economic performance in the 1970s and 1980s show this</a:t>
            </a:r>
          </a:p>
          <a:p>
            <a:r>
              <a:rPr lang="en-US" dirty="0"/>
              <a:t>Also we need to note that factors shares were not determined by market forces</a:t>
            </a:r>
          </a:p>
          <a:p>
            <a:endParaRPr lang="en-US" dirty="0"/>
          </a:p>
          <a:p>
            <a:endParaRPr lang="en-US" dirty="0"/>
          </a:p>
        </p:txBody>
      </p:sp>
      <p:graphicFrame>
        <p:nvGraphicFramePr>
          <p:cNvPr id="4" name="Table 3">
            <a:extLst>
              <a:ext uri="{FF2B5EF4-FFF2-40B4-BE49-F238E27FC236}">
                <a16:creationId xmlns:a16="http://schemas.microsoft.com/office/drawing/2014/main" id="{5722B976-9654-D199-7AAC-8170E5607547}"/>
              </a:ext>
            </a:extLst>
          </p:cNvPr>
          <p:cNvGraphicFramePr>
            <a:graphicFrameLocks noGrp="1"/>
          </p:cNvGraphicFramePr>
          <p:nvPr>
            <p:extLst>
              <p:ext uri="{D42A27DB-BD31-4B8C-83A1-F6EECF244321}">
                <p14:modId xmlns:p14="http://schemas.microsoft.com/office/powerpoint/2010/main" val="3293947296"/>
              </p:ext>
            </p:extLst>
          </p:nvPr>
        </p:nvGraphicFramePr>
        <p:xfrm>
          <a:off x="1043171" y="2461673"/>
          <a:ext cx="9727608" cy="741680"/>
        </p:xfrm>
        <a:graphic>
          <a:graphicData uri="http://schemas.openxmlformats.org/drawingml/2006/table">
            <a:tbl>
              <a:tblPr firstRow="1" bandRow="1">
                <a:tableStyleId>{5C22544A-7EE6-4342-B048-85BDC9FD1C3A}</a:tableStyleId>
              </a:tblPr>
              <a:tblGrid>
                <a:gridCol w="1621268">
                  <a:extLst>
                    <a:ext uri="{9D8B030D-6E8A-4147-A177-3AD203B41FA5}">
                      <a16:colId xmlns:a16="http://schemas.microsoft.com/office/drawing/2014/main" val="599339737"/>
                    </a:ext>
                  </a:extLst>
                </a:gridCol>
                <a:gridCol w="1621268">
                  <a:extLst>
                    <a:ext uri="{9D8B030D-6E8A-4147-A177-3AD203B41FA5}">
                      <a16:colId xmlns:a16="http://schemas.microsoft.com/office/drawing/2014/main" val="2383162402"/>
                    </a:ext>
                  </a:extLst>
                </a:gridCol>
                <a:gridCol w="1621268">
                  <a:extLst>
                    <a:ext uri="{9D8B030D-6E8A-4147-A177-3AD203B41FA5}">
                      <a16:colId xmlns:a16="http://schemas.microsoft.com/office/drawing/2014/main" val="1832141469"/>
                    </a:ext>
                  </a:extLst>
                </a:gridCol>
                <a:gridCol w="1621268">
                  <a:extLst>
                    <a:ext uri="{9D8B030D-6E8A-4147-A177-3AD203B41FA5}">
                      <a16:colId xmlns:a16="http://schemas.microsoft.com/office/drawing/2014/main" val="665171780"/>
                    </a:ext>
                  </a:extLst>
                </a:gridCol>
                <a:gridCol w="1621268">
                  <a:extLst>
                    <a:ext uri="{9D8B030D-6E8A-4147-A177-3AD203B41FA5}">
                      <a16:colId xmlns:a16="http://schemas.microsoft.com/office/drawing/2014/main" val="2493382472"/>
                    </a:ext>
                  </a:extLst>
                </a:gridCol>
                <a:gridCol w="1621268">
                  <a:extLst>
                    <a:ext uri="{9D8B030D-6E8A-4147-A177-3AD203B41FA5}">
                      <a16:colId xmlns:a16="http://schemas.microsoft.com/office/drawing/2014/main" val="2961387700"/>
                    </a:ext>
                  </a:extLst>
                </a:gridCol>
              </a:tblGrid>
              <a:tr h="370840">
                <a:tc>
                  <a:txBody>
                    <a:bodyPr/>
                    <a:lstStyle/>
                    <a:p>
                      <a:r>
                        <a:rPr lang="en-US" dirty="0"/>
                        <a:t>GDP Growth</a:t>
                      </a:r>
                    </a:p>
                  </a:txBody>
                  <a:tcPr/>
                </a:tc>
                <a:tc>
                  <a:txBody>
                    <a:bodyPr/>
                    <a:lstStyle/>
                    <a:p>
                      <a:r>
                        <a:rPr lang="en-US" dirty="0"/>
                        <a:t>Capital Share</a:t>
                      </a:r>
                    </a:p>
                  </a:txBody>
                  <a:tcPr/>
                </a:tc>
                <a:tc>
                  <a:txBody>
                    <a:bodyPr/>
                    <a:lstStyle/>
                    <a:p>
                      <a:r>
                        <a:rPr lang="en-US" dirty="0"/>
                        <a:t>Capital Growth</a:t>
                      </a:r>
                    </a:p>
                  </a:txBody>
                  <a:tcPr/>
                </a:tc>
                <a:tc>
                  <a:txBody>
                    <a:bodyPr/>
                    <a:lstStyle/>
                    <a:p>
                      <a:r>
                        <a:rPr lang="en-US" dirty="0"/>
                        <a:t>Labor Share</a:t>
                      </a:r>
                    </a:p>
                  </a:txBody>
                  <a:tcPr/>
                </a:tc>
                <a:tc>
                  <a:txBody>
                    <a:bodyPr/>
                    <a:lstStyle/>
                    <a:p>
                      <a:r>
                        <a:rPr lang="en-US" dirty="0"/>
                        <a:t>Labor Growth</a:t>
                      </a:r>
                    </a:p>
                  </a:txBody>
                  <a:tcPr/>
                </a:tc>
                <a:tc>
                  <a:txBody>
                    <a:bodyPr/>
                    <a:lstStyle/>
                    <a:p>
                      <a:r>
                        <a:rPr lang="en-US" dirty="0"/>
                        <a:t>Residual</a:t>
                      </a:r>
                    </a:p>
                  </a:txBody>
                  <a:tcPr/>
                </a:tc>
                <a:extLst>
                  <a:ext uri="{0D108BD9-81ED-4DB2-BD59-A6C34878D82A}">
                    <a16:rowId xmlns:a16="http://schemas.microsoft.com/office/drawing/2014/main" val="3296009181"/>
                  </a:ext>
                </a:extLst>
              </a:tr>
              <a:tr h="370840">
                <a:tc>
                  <a:txBody>
                    <a:bodyPr/>
                    <a:lstStyle/>
                    <a:p>
                      <a:r>
                        <a:rPr lang="en-US" dirty="0"/>
                        <a:t>5.4%</a:t>
                      </a:r>
                    </a:p>
                  </a:txBody>
                  <a:tcPr/>
                </a:tc>
                <a:tc>
                  <a:txBody>
                    <a:bodyPr/>
                    <a:lstStyle/>
                    <a:p>
                      <a:r>
                        <a:rPr lang="en-US" dirty="0"/>
                        <a:t>0.4</a:t>
                      </a:r>
                    </a:p>
                  </a:txBody>
                  <a:tcPr/>
                </a:tc>
                <a:tc>
                  <a:txBody>
                    <a:bodyPr/>
                    <a:lstStyle/>
                    <a:p>
                      <a:r>
                        <a:rPr lang="en-US" dirty="0"/>
                        <a:t>6.5%</a:t>
                      </a:r>
                    </a:p>
                  </a:txBody>
                  <a:tcPr/>
                </a:tc>
                <a:tc>
                  <a:txBody>
                    <a:bodyPr/>
                    <a:lstStyle/>
                    <a:p>
                      <a:r>
                        <a:rPr lang="en-US" dirty="0"/>
                        <a:t>0.6</a:t>
                      </a:r>
                    </a:p>
                  </a:txBody>
                  <a:tcPr/>
                </a:tc>
                <a:tc>
                  <a:txBody>
                    <a:bodyPr/>
                    <a:lstStyle/>
                    <a:p>
                      <a:r>
                        <a:rPr lang="en-US" dirty="0"/>
                        <a:t>2.8%</a:t>
                      </a:r>
                    </a:p>
                  </a:txBody>
                  <a:tcPr/>
                </a:tc>
                <a:tc>
                  <a:txBody>
                    <a:bodyPr/>
                    <a:lstStyle/>
                    <a:p>
                      <a:r>
                        <a:rPr lang="en-US" dirty="0"/>
                        <a:t>1.1%</a:t>
                      </a:r>
                    </a:p>
                  </a:txBody>
                  <a:tcPr/>
                </a:tc>
                <a:extLst>
                  <a:ext uri="{0D108BD9-81ED-4DB2-BD59-A6C34878D82A}">
                    <a16:rowId xmlns:a16="http://schemas.microsoft.com/office/drawing/2014/main" val="1944424345"/>
                  </a:ext>
                </a:extLst>
              </a:tr>
            </a:tbl>
          </a:graphicData>
        </a:graphic>
      </p:graphicFrame>
    </p:spTree>
    <p:extLst>
      <p:ext uri="{BB962C8B-B14F-4D97-AF65-F5344CB8AC3E}">
        <p14:creationId xmlns:p14="http://schemas.microsoft.com/office/powerpoint/2010/main" val="346585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4E62-94DE-1ED9-9161-8720207861DB}"/>
              </a:ext>
            </a:extLst>
          </p:cNvPr>
          <p:cNvSpPr>
            <a:spLocks noGrp="1"/>
          </p:cNvSpPr>
          <p:nvPr>
            <p:ph type="title"/>
          </p:nvPr>
        </p:nvSpPr>
        <p:spPr/>
        <p:txBody>
          <a:bodyPr/>
          <a:lstStyle/>
          <a:p>
            <a:r>
              <a:rPr lang="en-US" dirty="0"/>
              <a:t>The Kaldor Facts Again</a:t>
            </a:r>
          </a:p>
        </p:txBody>
      </p:sp>
      <p:sp>
        <p:nvSpPr>
          <p:cNvPr id="3" name="Text Placeholder 2">
            <a:extLst>
              <a:ext uri="{FF2B5EF4-FFF2-40B4-BE49-F238E27FC236}">
                <a16:creationId xmlns:a16="http://schemas.microsoft.com/office/drawing/2014/main" id="{839364C1-6F81-FB84-FE55-284B0B8D6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7230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9107-F88C-C0CF-AF7E-3091FD2306FB}"/>
              </a:ext>
            </a:extLst>
          </p:cNvPr>
          <p:cNvSpPr>
            <a:spLocks noGrp="1"/>
          </p:cNvSpPr>
          <p:nvPr>
            <p:ph type="title"/>
          </p:nvPr>
        </p:nvSpPr>
        <p:spPr/>
        <p:txBody>
          <a:bodyPr/>
          <a:lstStyle/>
          <a:p>
            <a:r>
              <a:rPr lang="en-US" dirty="0"/>
              <a:t>Sources of Total Factor Productivity (TFP)</a:t>
            </a:r>
          </a:p>
        </p:txBody>
      </p:sp>
      <p:sp>
        <p:nvSpPr>
          <p:cNvPr id="3" name="Text Placeholder 2">
            <a:extLst>
              <a:ext uri="{FF2B5EF4-FFF2-40B4-BE49-F238E27FC236}">
                <a16:creationId xmlns:a16="http://schemas.microsoft.com/office/drawing/2014/main" id="{6BB91E6B-9ACC-369E-8419-65BD9BF638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0712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5B67-AD18-541C-8BD4-5310DE45AD99}"/>
              </a:ext>
            </a:extLst>
          </p:cNvPr>
          <p:cNvSpPr>
            <a:spLocks noGrp="1"/>
          </p:cNvSpPr>
          <p:nvPr>
            <p:ph type="title"/>
          </p:nvPr>
        </p:nvSpPr>
        <p:spPr/>
        <p:txBody>
          <a:bodyPr/>
          <a:lstStyle/>
          <a:p>
            <a:r>
              <a:rPr lang="en-US" dirty="0"/>
              <a:t>Sources of TFP: Human Capital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1172AC-DCE3-CD59-BA37-4B0315C0CCED}"/>
                  </a:ext>
                </a:extLst>
              </p:cNvPr>
              <p:cNvSpPr>
                <a:spLocks noGrp="1"/>
              </p:cNvSpPr>
              <p:nvPr>
                <p:ph idx="1"/>
              </p:nvPr>
            </p:nvSpPr>
            <p:spPr>
              <a:xfrm>
                <a:off x="838200" y="1825624"/>
                <a:ext cx="10515600" cy="4915418"/>
              </a:xfrm>
            </p:spPr>
            <p:txBody>
              <a:bodyPr>
                <a:normAutofit fontScale="92500" lnSpcReduction="10000"/>
              </a:bodyPr>
              <a:lstStyle/>
              <a:p>
                <a:r>
                  <a:rPr lang="en-US" dirty="0"/>
                  <a:t>Human capital </a:t>
                </a:r>
              </a:p>
              <a:p>
                <a:pPr lvl="1"/>
                <a:r>
                  <a:rPr lang="en-US" dirty="0"/>
                  <a:t>This can be used to describe productivity differences that are embedded in people’s knowledge, skills, or talent</a:t>
                </a:r>
              </a:p>
              <a:p>
                <a:pPr lvl="1"/>
                <a:r>
                  <a:rPr lang="en-US" dirty="0"/>
                  <a:t>It is referred to as capital, since it can be accumulated like education</a:t>
                </a:r>
              </a:p>
              <a:p>
                <a:pPr lvl="1"/>
                <a:r>
                  <a:rPr lang="en-US" dirty="0"/>
                  <a:t>More educated workforce coincide with a productive workforce</a:t>
                </a:r>
              </a:p>
              <a:p>
                <a:pPr lvl="1"/>
                <a:r>
                  <a:rPr lang="en-US" dirty="0"/>
                  <a:t>Some productivity differences can come because some countries have higher levels of human capital, through education, skills, or talent</a:t>
                </a:r>
              </a:p>
              <a:p>
                <a:pPr lvl="1"/>
                <a:r>
                  <a:rPr lang="en-US" dirty="0" err="1"/>
                  <a:t>Cubas</a:t>
                </a:r>
                <a:r>
                  <a:rPr lang="en-US" dirty="0"/>
                  <a:t>, et al. (2016) find that quality of labor in rich countries is twice as high as poor countries</a:t>
                </a:r>
              </a:p>
              <a:p>
                <a:r>
                  <a:rPr lang="en-US" dirty="0"/>
                  <a:t>Hall and Jones (1999)</a:t>
                </a:r>
              </a:p>
              <a:p>
                <a:pPr lvl="1"/>
                <a:r>
                  <a:rPr lang="en-US" dirty="0"/>
                  <a:t>We use years of education as a measure of human capital</a:t>
                </a:r>
              </a:p>
              <a:p>
                <a:pPr lvl="1"/>
                <a:r>
                  <a:rPr lang="en-US" dirty="0"/>
                  <a:t>Under the assumption that markets are competitive, workers get paid their marginal product of labor</a:t>
                </a:r>
              </a:p>
              <a:p>
                <a:pPr lvl="1"/>
                <a14:m>
                  <m:oMath xmlns:m="http://schemas.openxmlformats.org/officeDocument/2006/math">
                    <m:r>
                      <a:rPr lang="en-US" b="0" i="1" smtClean="0">
                        <a:latin typeface="Cambria Math" panose="02040503050406030204" pitchFamily="18" charset="0"/>
                      </a:rPr>
                      <m:t>𝑊𝑎𝑔𝑒𝑠</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𝐸𝑑𝑢𝑐𝑎𝑡𝑖𝑜𝑛</m:t>
                    </m:r>
                    <m:r>
                      <a:rPr lang="en-US" b="0" i="1" smtClean="0">
                        <a:latin typeface="Cambria Math" panose="02040503050406030204" pitchFamily="18" charset="0"/>
                      </a:rPr>
                      <m:t>)</m:t>
                    </m:r>
                  </m:oMath>
                </a14:m>
                <a:endParaRPr lang="en-US" dirty="0"/>
              </a:p>
              <a:p>
                <a:pPr lvl="2"/>
                <a:r>
                  <a:rPr lang="en-US" dirty="0"/>
                  <a:t>Note that there are other factors and confounding factors trying to estimate this relationship</a:t>
                </a:r>
              </a:p>
            </p:txBody>
          </p:sp>
        </mc:Choice>
        <mc:Fallback>
          <p:sp>
            <p:nvSpPr>
              <p:cNvPr id="3" name="Content Placeholder 2">
                <a:extLst>
                  <a:ext uri="{FF2B5EF4-FFF2-40B4-BE49-F238E27FC236}">
                    <a16:creationId xmlns:a16="http://schemas.microsoft.com/office/drawing/2014/main" id="{FE1172AC-DCE3-CD59-BA37-4B0315C0CCED}"/>
                  </a:ext>
                </a:extLst>
              </p:cNvPr>
              <p:cNvSpPr>
                <a:spLocks noGrp="1" noRot="1" noChangeAspect="1" noMove="1" noResize="1" noEditPoints="1" noAdjustHandles="1" noChangeArrowheads="1" noChangeShapeType="1" noTextEdit="1"/>
              </p:cNvSpPr>
              <p:nvPr>
                <p:ph idx="1"/>
              </p:nvPr>
            </p:nvSpPr>
            <p:spPr>
              <a:xfrm>
                <a:off x="838200" y="1825624"/>
                <a:ext cx="10515600" cy="4915418"/>
              </a:xfrm>
              <a:blipFill>
                <a:blip r:embed="rId2"/>
                <a:stretch>
                  <a:fillRect l="-965" t="-2320" r="-362" b="-2320"/>
                </a:stretch>
              </a:blipFill>
            </p:spPr>
            <p:txBody>
              <a:bodyPr/>
              <a:lstStyle/>
              <a:p>
                <a:r>
                  <a:rPr lang="en-US">
                    <a:noFill/>
                  </a:rPr>
                  <a:t> </a:t>
                </a:r>
              </a:p>
            </p:txBody>
          </p:sp>
        </mc:Fallback>
      </mc:AlternateContent>
    </p:spTree>
    <p:extLst>
      <p:ext uri="{BB962C8B-B14F-4D97-AF65-F5344CB8AC3E}">
        <p14:creationId xmlns:p14="http://schemas.microsoft.com/office/powerpoint/2010/main" val="218273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5B67-AD18-541C-8BD4-5310DE45AD99}"/>
              </a:ext>
            </a:extLst>
          </p:cNvPr>
          <p:cNvSpPr>
            <a:spLocks noGrp="1"/>
          </p:cNvSpPr>
          <p:nvPr>
            <p:ph type="title"/>
          </p:nvPr>
        </p:nvSpPr>
        <p:spPr/>
        <p:txBody>
          <a:bodyPr/>
          <a:lstStyle/>
          <a:p>
            <a:r>
              <a:rPr lang="en-US" dirty="0"/>
              <a:t>Sources of TFP: Human Capital</a:t>
            </a:r>
          </a:p>
        </p:txBody>
      </p:sp>
      <p:sp>
        <p:nvSpPr>
          <p:cNvPr id="3" name="Content Placeholder 2">
            <a:extLst>
              <a:ext uri="{FF2B5EF4-FFF2-40B4-BE49-F238E27FC236}">
                <a16:creationId xmlns:a16="http://schemas.microsoft.com/office/drawing/2014/main" id="{FE1172AC-DCE3-CD59-BA37-4B0315C0CCED}"/>
              </a:ext>
            </a:extLst>
          </p:cNvPr>
          <p:cNvSpPr>
            <a:spLocks noGrp="1"/>
          </p:cNvSpPr>
          <p:nvPr>
            <p:ph idx="1"/>
          </p:nvPr>
        </p:nvSpPr>
        <p:spPr>
          <a:xfrm>
            <a:off x="838200" y="1825624"/>
            <a:ext cx="10515600" cy="4894153"/>
          </a:xfrm>
        </p:spPr>
        <p:txBody>
          <a:bodyPr>
            <a:normAutofit/>
          </a:bodyPr>
          <a:lstStyle/>
          <a:p>
            <a:r>
              <a:rPr lang="en-US" dirty="0"/>
              <a:t>We’ll predict GDP per capita</a:t>
            </a:r>
            <a:br>
              <a:rPr lang="en-US" dirty="0"/>
            </a:br>
            <a:r>
              <a:rPr lang="en-US" dirty="0"/>
              <a:t>growth similar similar to our</a:t>
            </a:r>
            <a:br>
              <a:rPr lang="en-US" dirty="0"/>
            </a:br>
            <a:r>
              <a:rPr lang="en-US" dirty="0"/>
              <a:t>exercise earlier, but we’ll</a:t>
            </a:r>
            <a:br>
              <a:rPr lang="en-US" dirty="0"/>
            </a:br>
            <a:r>
              <a:rPr lang="en-US" dirty="0"/>
              <a:t>use years of education and </a:t>
            </a:r>
            <a:br>
              <a:rPr lang="en-US" dirty="0"/>
            </a:br>
            <a:r>
              <a:rPr lang="en-US" dirty="0"/>
              <a:t>capital per worker to predict</a:t>
            </a:r>
            <a:br>
              <a:rPr lang="en-US" dirty="0"/>
            </a:br>
            <a:r>
              <a:rPr lang="en-US" dirty="0"/>
              <a:t>GDP per capita</a:t>
            </a:r>
          </a:p>
          <a:p>
            <a:r>
              <a:rPr lang="en-US" dirty="0"/>
              <a:t>Compared to earlier, this model</a:t>
            </a:r>
            <a:br>
              <a:rPr lang="en-US" dirty="0"/>
            </a:br>
            <a:r>
              <a:rPr lang="en-US" dirty="0"/>
              <a:t>does better at predicting GDP</a:t>
            </a:r>
            <a:br>
              <a:rPr lang="en-US" dirty="0"/>
            </a:br>
            <a:r>
              <a:rPr lang="en-US" dirty="0"/>
              <a:t>per capita, but there are still</a:t>
            </a:r>
            <a:br>
              <a:rPr lang="en-US" dirty="0"/>
            </a:br>
            <a:r>
              <a:rPr lang="en-US" dirty="0"/>
              <a:t>gaps in predicted and actual </a:t>
            </a:r>
            <a:br>
              <a:rPr lang="en-US" dirty="0"/>
            </a:br>
            <a:r>
              <a:rPr lang="en-US" dirty="0"/>
              <a:t>between low and high GDP</a:t>
            </a:r>
            <a:br>
              <a:rPr lang="en-US" dirty="0"/>
            </a:br>
            <a:r>
              <a:rPr lang="en-US" dirty="0"/>
              <a:t>per capita countries</a:t>
            </a:r>
          </a:p>
        </p:txBody>
      </p:sp>
      <p:pic>
        <p:nvPicPr>
          <p:cNvPr id="4" name="Picture 3">
            <a:extLst>
              <a:ext uri="{FF2B5EF4-FFF2-40B4-BE49-F238E27FC236}">
                <a16:creationId xmlns:a16="http://schemas.microsoft.com/office/drawing/2014/main" id="{B1EAFBC7-8498-8949-1214-6C12124AA340}"/>
              </a:ext>
            </a:extLst>
          </p:cNvPr>
          <p:cNvPicPr>
            <a:picLocks noChangeAspect="1"/>
          </p:cNvPicPr>
          <p:nvPr/>
        </p:nvPicPr>
        <p:blipFill>
          <a:blip r:embed="rId2"/>
          <a:stretch>
            <a:fillRect/>
          </a:stretch>
        </p:blipFill>
        <p:spPr>
          <a:xfrm>
            <a:off x="5883789" y="1825624"/>
            <a:ext cx="6308211" cy="4731158"/>
          </a:xfrm>
          <a:prstGeom prst="rect">
            <a:avLst/>
          </a:prstGeom>
        </p:spPr>
      </p:pic>
    </p:spTree>
    <p:extLst>
      <p:ext uri="{BB962C8B-B14F-4D97-AF65-F5344CB8AC3E}">
        <p14:creationId xmlns:p14="http://schemas.microsoft.com/office/powerpoint/2010/main" val="2482487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504A-C406-2D8B-C001-0B144B1A7737}"/>
              </a:ext>
            </a:extLst>
          </p:cNvPr>
          <p:cNvSpPr>
            <a:spLocks noGrp="1"/>
          </p:cNvSpPr>
          <p:nvPr>
            <p:ph type="title"/>
          </p:nvPr>
        </p:nvSpPr>
        <p:spPr/>
        <p:txBody>
          <a:bodyPr/>
          <a:lstStyle/>
          <a:p>
            <a:r>
              <a:rPr lang="en-US" dirty="0"/>
              <a:t>Sources of TFP: Geography and Climate</a:t>
            </a:r>
          </a:p>
        </p:txBody>
      </p:sp>
      <p:sp>
        <p:nvSpPr>
          <p:cNvPr id="3" name="Content Placeholder 2">
            <a:extLst>
              <a:ext uri="{FF2B5EF4-FFF2-40B4-BE49-F238E27FC236}">
                <a16:creationId xmlns:a16="http://schemas.microsoft.com/office/drawing/2014/main" id="{479D8435-A716-510D-43CC-361F68B64322}"/>
              </a:ext>
            </a:extLst>
          </p:cNvPr>
          <p:cNvSpPr>
            <a:spLocks noGrp="1"/>
          </p:cNvSpPr>
          <p:nvPr>
            <p:ph idx="1"/>
          </p:nvPr>
        </p:nvSpPr>
        <p:spPr>
          <a:xfrm>
            <a:off x="838200" y="1825625"/>
            <a:ext cx="10515600" cy="4848446"/>
          </a:xfrm>
        </p:spPr>
        <p:txBody>
          <a:bodyPr>
            <a:normAutofit fontScale="77500" lnSpcReduction="20000"/>
          </a:bodyPr>
          <a:lstStyle/>
          <a:p>
            <a:r>
              <a:rPr lang="en-US" dirty="0"/>
              <a:t>Geography can be </a:t>
            </a:r>
            <a:br>
              <a:rPr lang="en-US" dirty="0"/>
            </a:br>
            <a:r>
              <a:rPr lang="en-US" dirty="0"/>
              <a:t>linked to productivity</a:t>
            </a:r>
          </a:p>
          <a:p>
            <a:r>
              <a:rPr lang="en-US" dirty="0"/>
              <a:t>Trade specialization </a:t>
            </a:r>
            <a:br>
              <a:rPr lang="en-US" dirty="0"/>
            </a:br>
            <a:r>
              <a:rPr lang="en-US" dirty="0"/>
              <a:t>leads to productivity</a:t>
            </a:r>
            <a:br>
              <a:rPr lang="en-US" dirty="0"/>
            </a:br>
            <a:r>
              <a:rPr lang="en-US" dirty="0"/>
              <a:t>gains (e.g.: Baltimore, </a:t>
            </a:r>
            <a:br>
              <a:rPr lang="en-US" dirty="0"/>
            </a:br>
            <a:r>
              <a:rPr lang="en-US" dirty="0"/>
              <a:t>where the </a:t>
            </a:r>
            <a:r>
              <a:rPr lang="en-US" dirty="0" err="1"/>
              <a:t>Piemont</a:t>
            </a:r>
            <a:br>
              <a:rPr lang="en-US" dirty="0"/>
            </a:br>
            <a:r>
              <a:rPr lang="en-US" dirty="0"/>
              <a:t>meets the Patapsco and</a:t>
            </a:r>
            <a:br>
              <a:rPr lang="en-US" dirty="0"/>
            </a:br>
            <a:r>
              <a:rPr lang="en-US" dirty="0"/>
              <a:t>Chesapeake Bay)</a:t>
            </a:r>
          </a:p>
          <a:p>
            <a:r>
              <a:rPr lang="en-US" dirty="0"/>
              <a:t>Some countries have</a:t>
            </a:r>
            <a:br>
              <a:rPr lang="en-US" dirty="0"/>
            </a:br>
            <a:r>
              <a:rPr lang="en-US" dirty="0"/>
              <a:t>an endowment of </a:t>
            </a:r>
            <a:br>
              <a:rPr lang="en-US" dirty="0"/>
            </a:br>
            <a:r>
              <a:rPr lang="en-US" dirty="0"/>
              <a:t>waterways </a:t>
            </a:r>
            <a:br>
              <a:rPr lang="en-US" dirty="0"/>
            </a:br>
            <a:r>
              <a:rPr lang="en-US" dirty="0"/>
              <a:t>(e.g.: Mississippi, Ohio </a:t>
            </a:r>
            <a:br>
              <a:rPr lang="en-US" dirty="0"/>
            </a:br>
            <a:r>
              <a:rPr lang="en-US" dirty="0"/>
              <a:t>rivers to transport goods)</a:t>
            </a:r>
          </a:p>
          <a:p>
            <a:r>
              <a:rPr lang="en-US" dirty="0"/>
              <a:t>Some geographies</a:t>
            </a:r>
            <a:br>
              <a:rPr lang="en-US" dirty="0"/>
            </a:br>
            <a:r>
              <a:rPr lang="en-US" dirty="0"/>
              <a:t>make trade harder, </a:t>
            </a:r>
            <a:br>
              <a:rPr lang="en-US" dirty="0"/>
            </a:br>
            <a:r>
              <a:rPr lang="en-US" dirty="0"/>
              <a:t>such as mountainous</a:t>
            </a:r>
            <a:br>
              <a:rPr lang="en-US" dirty="0"/>
            </a:br>
            <a:r>
              <a:rPr lang="en-US" dirty="0"/>
              <a:t>terrains (Afghanistan,</a:t>
            </a:r>
            <a:br>
              <a:rPr lang="en-US" dirty="0"/>
            </a:br>
            <a:r>
              <a:rPr lang="en-US" dirty="0"/>
              <a:t>or locally West </a:t>
            </a:r>
            <a:r>
              <a:rPr lang="en-US" dirty="0" err="1"/>
              <a:t>Virigina</a:t>
            </a:r>
            <a:r>
              <a:rPr lang="en-US" dirty="0"/>
              <a:t>)</a:t>
            </a:r>
          </a:p>
          <a:p>
            <a:endParaRPr lang="en-US" dirty="0"/>
          </a:p>
        </p:txBody>
      </p:sp>
      <p:pic>
        <p:nvPicPr>
          <p:cNvPr id="4" name="Picture 3">
            <a:extLst>
              <a:ext uri="{FF2B5EF4-FFF2-40B4-BE49-F238E27FC236}">
                <a16:creationId xmlns:a16="http://schemas.microsoft.com/office/drawing/2014/main" id="{800B02DE-22FA-22ED-3F74-3DD6624CFA40}"/>
              </a:ext>
            </a:extLst>
          </p:cNvPr>
          <p:cNvPicPr>
            <a:picLocks noChangeAspect="1"/>
          </p:cNvPicPr>
          <p:nvPr/>
        </p:nvPicPr>
        <p:blipFill>
          <a:blip r:embed="rId2"/>
          <a:stretch>
            <a:fillRect/>
          </a:stretch>
        </p:blipFill>
        <p:spPr>
          <a:xfrm>
            <a:off x="4350076" y="2009553"/>
            <a:ext cx="7841923" cy="4848447"/>
          </a:xfrm>
          <a:prstGeom prst="rect">
            <a:avLst/>
          </a:prstGeom>
        </p:spPr>
      </p:pic>
    </p:spTree>
    <p:extLst>
      <p:ext uri="{BB962C8B-B14F-4D97-AF65-F5344CB8AC3E}">
        <p14:creationId xmlns:p14="http://schemas.microsoft.com/office/powerpoint/2010/main" val="1666749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504A-C406-2D8B-C001-0B144B1A7737}"/>
              </a:ext>
            </a:extLst>
          </p:cNvPr>
          <p:cNvSpPr>
            <a:spLocks noGrp="1"/>
          </p:cNvSpPr>
          <p:nvPr>
            <p:ph type="title"/>
          </p:nvPr>
        </p:nvSpPr>
        <p:spPr/>
        <p:txBody>
          <a:bodyPr/>
          <a:lstStyle/>
          <a:p>
            <a:r>
              <a:rPr lang="en-US" dirty="0"/>
              <a:t>Sources of TFP: Geography and Climate</a:t>
            </a:r>
          </a:p>
        </p:txBody>
      </p:sp>
      <p:sp>
        <p:nvSpPr>
          <p:cNvPr id="3" name="Content Placeholder 2">
            <a:extLst>
              <a:ext uri="{FF2B5EF4-FFF2-40B4-BE49-F238E27FC236}">
                <a16:creationId xmlns:a16="http://schemas.microsoft.com/office/drawing/2014/main" id="{479D8435-A716-510D-43CC-361F68B64322}"/>
              </a:ext>
            </a:extLst>
          </p:cNvPr>
          <p:cNvSpPr>
            <a:spLocks noGrp="1"/>
          </p:cNvSpPr>
          <p:nvPr>
            <p:ph idx="1"/>
          </p:nvPr>
        </p:nvSpPr>
        <p:spPr>
          <a:xfrm>
            <a:off x="838200" y="1825625"/>
            <a:ext cx="10515600" cy="4848446"/>
          </a:xfrm>
        </p:spPr>
        <p:txBody>
          <a:bodyPr>
            <a:normAutofit fontScale="77500" lnSpcReduction="20000"/>
          </a:bodyPr>
          <a:lstStyle/>
          <a:p>
            <a:r>
              <a:rPr lang="en-US" dirty="0"/>
              <a:t>Hot climates are also</a:t>
            </a:r>
            <a:br>
              <a:rPr lang="en-US" dirty="0"/>
            </a:br>
            <a:r>
              <a:rPr lang="en-US" dirty="0"/>
              <a:t>negatively correlated</a:t>
            </a:r>
            <a:br>
              <a:rPr lang="en-US" dirty="0"/>
            </a:br>
            <a:r>
              <a:rPr lang="en-US" dirty="0"/>
              <a:t>with GDP per capita</a:t>
            </a:r>
          </a:p>
          <a:p>
            <a:r>
              <a:rPr lang="en-US" dirty="0"/>
              <a:t>Potential source is </a:t>
            </a:r>
            <a:br>
              <a:rPr lang="en-US" dirty="0"/>
            </a:br>
            <a:r>
              <a:rPr lang="en-US" dirty="0"/>
              <a:t>disease, where </a:t>
            </a:r>
            <a:br>
              <a:rPr lang="en-US" dirty="0"/>
            </a:br>
            <a:r>
              <a:rPr lang="en-US" dirty="0"/>
              <a:t>diseases like malaria</a:t>
            </a:r>
            <a:br>
              <a:rPr lang="en-US" dirty="0"/>
            </a:br>
            <a:r>
              <a:rPr lang="en-US" dirty="0"/>
              <a:t>thrive in hot climates</a:t>
            </a:r>
          </a:p>
          <a:p>
            <a:r>
              <a:rPr lang="en-US" dirty="0"/>
              <a:t>Another potential </a:t>
            </a:r>
            <a:br>
              <a:rPr lang="en-US" dirty="0"/>
            </a:br>
            <a:r>
              <a:rPr lang="en-US" dirty="0"/>
              <a:t>source is hot, muggy </a:t>
            </a:r>
            <a:br>
              <a:rPr lang="en-US" dirty="0"/>
            </a:br>
            <a:r>
              <a:rPr lang="en-US" dirty="0"/>
              <a:t>climates reduce </a:t>
            </a:r>
            <a:br>
              <a:rPr lang="en-US" dirty="0"/>
            </a:br>
            <a:r>
              <a:rPr lang="en-US" dirty="0"/>
              <a:t>productivity because</a:t>
            </a:r>
            <a:br>
              <a:rPr lang="en-US" dirty="0"/>
            </a:br>
            <a:r>
              <a:rPr lang="en-US" dirty="0"/>
              <a:t>it is too hot to work </a:t>
            </a:r>
            <a:br>
              <a:rPr lang="en-US" dirty="0"/>
            </a:br>
            <a:r>
              <a:rPr lang="en-US" dirty="0"/>
              <a:t>(Conversely, it is too cold for</a:t>
            </a:r>
            <a:br>
              <a:rPr lang="en-US" dirty="0"/>
            </a:br>
            <a:r>
              <a:rPr lang="en-US" dirty="0"/>
              <a:t>construction in the winter)</a:t>
            </a:r>
          </a:p>
          <a:p>
            <a:r>
              <a:rPr lang="en-US" dirty="0"/>
              <a:t>There is a correlation</a:t>
            </a:r>
            <a:br>
              <a:rPr lang="en-US" dirty="0"/>
            </a:br>
            <a:r>
              <a:rPr lang="en-US" dirty="0"/>
              <a:t>between the South’s (US)</a:t>
            </a:r>
            <a:br>
              <a:rPr lang="en-US" dirty="0"/>
            </a:br>
            <a:r>
              <a:rPr lang="en-US" dirty="0"/>
              <a:t>adoption of A/C and </a:t>
            </a:r>
            <a:br>
              <a:rPr lang="en-US" dirty="0"/>
            </a:br>
            <a:r>
              <a:rPr lang="en-US" dirty="0"/>
              <a:t>increases in productivity</a:t>
            </a:r>
          </a:p>
          <a:p>
            <a:endParaRPr lang="en-US" dirty="0"/>
          </a:p>
        </p:txBody>
      </p:sp>
      <p:pic>
        <p:nvPicPr>
          <p:cNvPr id="4" name="Picture 3">
            <a:extLst>
              <a:ext uri="{FF2B5EF4-FFF2-40B4-BE49-F238E27FC236}">
                <a16:creationId xmlns:a16="http://schemas.microsoft.com/office/drawing/2014/main" id="{800B02DE-22FA-22ED-3F74-3DD6624CFA40}"/>
              </a:ext>
            </a:extLst>
          </p:cNvPr>
          <p:cNvPicPr>
            <a:picLocks noChangeAspect="1"/>
          </p:cNvPicPr>
          <p:nvPr/>
        </p:nvPicPr>
        <p:blipFill>
          <a:blip r:embed="rId2"/>
          <a:stretch>
            <a:fillRect/>
          </a:stretch>
        </p:blipFill>
        <p:spPr>
          <a:xfrm>
            <a:off x="4350076" y="2009553"/>
            <a:ext cx="7841923" cy="4848447"/>
          </a:xfrm>
          <a:prstGeom prst="rect">
            <a:avLst/>
          </a:prstGeom>
        </p:spPr>
      </p:pic>
    </p:spTree>
    <p:extLst>
      <p:ext uri="{BB962C8B-B14F-4D97-AF65-F5344CB8AC3E}">
        <p14:creationId xmlns:p14="http://schemas.microsoft.com/office/powerpoint/2010/main" val="1075935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87737-F2C8-5E01-D9B0-7FE05A6097D7}"/>
              </a:ext>
            </a:extLst>
          </p:cNvPr>
          <p:cNvSpPr>
            <a:spLocks noGrp="1"/>
          </p:cNvSpPr>
          <p:nvPr>
            <p:ph type="title"/>
          </p:nvPr>
        </p:nvSpPr>
        <p:spPr/>
        <p:txBody>
          <a:bodyPr/>
          <a:lstStyle/>
          <a:p>
            <a:r>
              <a:rPr lang="en-US" dirty="0"/>
              <a:t>Sources of Growth: Institutions</a:t>
            </a:r>
          </a:p>
        </p:txBody>
      </p:sp>
      <p:sp>
        <p:nvSpPr>
          <p:cNvPr id="3" name="Content Placeholder 2">
            <a:extLst>
              <a:ext uri="{FF2B5EF4-FFF2-40B4-BE49-F238E27FC236}">
                <a16:creationId xmlns:a16="http://schemas.microsoft.com/office/drawing/2014/main" id="{3F43881E-D1A5-60E8-8EA2-11909C42C0D7}"/>
              </a:ext>
            </a:extLst>
          </p:cNvPr>
          <p:cNvSpPr>
            <a:spLocks noGrp="1"/>
          </p:cNvSpPr>
          <p:nvPr>
            <p:ph idx="1"/>
          </p:nvPr>
        </p:nvSpPr>
        <p:spPr/>
        <p:txBody>
          <a:bodyPr>
            <a:normAutofit fontScale="92500" lnSpcReduction="10000"/>
          </a:bodyPr>
          <a:lstStyle/>
          <a:p>
            <a:r>
              <a:rPr lang="en-US" dirty="0"/>
              <a:t>Institutions </a:t>
            </a:r>
          </a:p>
          <a:p>
            <a:pPr lvl="1"/>
            <a:r>
              <a:rPr lang="en-US" dirty="0"/>
              <a:t>This is referred to as the political and social conditions of countries</a:t>
            </a:r>
          </a:p>
          <a:p>
            <a:pPr lvl="1"/>
            <a:r>
              <a:rPr lang="en-US" dirty="0"/>
              <a:t>Democracy, adherence to the rule of law, political transparency, respect for property rights, lack of corruption, trade links</a:t>
            </a:r>
          </a:p>
          <a:p>
            <a:r>
              <a:rPr lang="en-US" dirty="0"/>
              <a:t>Property rights</a:t>
            </a:r>
          </a:p>
          <a:p>
            <a:pPr lvl="1"/>
            <a:r>
              <a:rPr lang="en-US" dirty="0"/>
              <a:t>When there is well-defined, well-protected property rights, innovation is encouraged</a:t>
            </a:r>
          </a:p>
          <a:p>
            <a:pPr lvl="1"/>
            <a:r>
              <a:rPr lang="en-US" dirty="0"/>
              <a:t>With little property rights, the incentives to innovate are much weaker</a:t>
            </a:r>
          </a:p>
          <a:p>
            <a:r>
              <a:rPr lang="en-US" dirty="0"/>
              <a:t>There is a very strong correlation between TFP growth and institutions</a:t>
            </a:r>
          </a:p>
          <a:p>
            <a:pPr lvl="1"/>
            <a:r>
              <a:rPr lang="en-US" dirty="0"/>
              <a:t>Countries with stronger and more democratic institutions are typically richer</a:t>
            </a:r>
          </a:p>
          <a:p>
            <a:pPr lvl="1"/>
            <a:r>
              <a:rPr lang="en-US" dirty="0"/>
              <a:t>Or, could it be that as countries get richer, they become more democratic?</a:t>
            </a:r>
          </a:p>
          <a:p>
            <a:r>
              <a:rPr lang="en-US" dirty="0"/>
              <a:t>Acemoglu, Johnson, and Robinson (2001) </a:t>
            </a:r>
          </a:p>
          <a:p>
            <a:pPr lvl="1"/>
            <a:r>
              <a:rPr lang="en-US" dirty="0"/>
              <a:t>Examined the relationship between colonist mortality and risk of expropriation</a:t>
            </a:r>
          </a:p>
          <a:p>
            <a:endParaRPr lang="en-US" dirty="0"/>
          </a:p>
          <a:p>
            <a:pPr lvl="1"/>
            <a:endParaRPr lang="en-US" dirty="0"/>
          </a:p>
        </p:txBody>
      </p:sp>
    </p:spTree>
    <p:extLst>
      <p:ext uri="{BB962C8B-B14F-4D97-AF65-F5344CB8AC3E}">
        <p14:creationId xmlns:p14="http://schemas.microsoft.com/office/powerpoint/2010/main" val="2387061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87737-F2C8-5E01-D9B0-7FE05A6097D7}"/>
              </a:ext>
            </a:extLst>
          </p:cNvPr>
          <p:cNvSpPr>
            <a:spLocks noGrp="1"/>
          </p:cNvSpPr>
          <p:nvPr>
            <p:ph type="title"/>
          </p:nvPr>
        </p:nvSpPr>
        <p:spPr/>
        <p:txBody>
          <a:bodyPr/>
          <a:lstStyle/>
          <a:p>
            <a:r>
              <a:rPr lang="en-US" dirty="0"/>
              <a:t>Sources of Growth: Free Trade</a:t>
            </a:r>
          </a:p>
        </p:txBody>
      </p:sp>
      <p:sp>
        <p:nvSpPr>
          <p:cNvPr id="3" name="Content Placeholder 2">
            <a:extLst>
              <a:ext uri="{FF2B5EF4-FFF2-40B4-BE49-F238E27FC236}">
                <a16:creationId xmlns:a16="http://schemas.microsoft.com/office/drawing/2014/main" id="{3F43881E-D1A5-60E8-8EA2-11909C42C0D7}"/>
              </a:ext>
            </a:extLst>
          </p:cNvPr>
          <p:cNvSpPr>
            <a:spLocks noGrp="1"/>
          </p:cNvSpPr>
          <p:nvPr>
            <p:ph idx="1"/>
          </p:nvPr>
        </p:nvSpPr>
        <p:spPr/>
        <p:txBody>
          <a:bodyPr>
            <a:normAutofit/>
          </a:bodyPr>
          <a:lstStyle/>
          <a:p>
            <a:r>
              <a:rPr lang="en-US" dirty="0"/>
              <a:t>Countries with freer trade typically have higher productivity</a:t>
            </a:r>
          </a:p>
          <a:p>
            <a:pPr lvl="1"/>
            <a:r>
              <a:rPr lang="en-US" dirty="0"/>
              <a:t>It allows for greater specialization</a:t>
            </a:r>
          </a:p>
          <a:p>
            <a:pPr lvl="1"/>
            <a:r>
              <a:rPr lang="en-US" dirty="0"/>
              <a:t>It allows for positive knowledge spillovers (externalities) from countries with higher GDP per capita to countries with lower GDP per capita</a:t>
            </a:r>
          </a:p>
          <a:p>
            <a:r>
              <a:rPr lang="en-US" dirty="0"/>
              <a:t>Sachs and Warner (1995) find that relatively open economies grow much faster than relatively closed ones</a:t>
            </a:r>
          </a:p>
          <a:p>
            <a:r>
              <a:rPr lang="en-US" dirty="0"/>
              <a:t>This meme, but unironically</a:t>
            </a:r>
          </a:p>
          <a:p>
            <a:pPr lvl="1"/>
            <a:r>
              <a:rPr lang="en-US" dirty="0"/>
              <a:t>Free trade increases productivity</a:t>
            </a:r>
          </a:p>
          <a:p>
            <a:pPr lvl="1"/>
            <a:endParaRPr lang="en-US" dirty="0"/>
          </a:p>
        </p:txBody>
      </p:sp>
      <p:pic>
        <p:nvPicPr>
          <p:cNvPr id="4" name="Picture 3">
            <a:extLst>
              <a:ext uri="{FF2B5EF4-FFF2-40B4-BE49-F238E27FC236}">
                <a16:creationId xmlns:a16="http://schemas.microsoft.com/office/drawing/2014/main" id="{00573DC2-5EC7-5860-F6FF-349BEF6B1805}"/>
              </a:ext>
            </a:extLst>
          </p:cNvPr>
          <p:cNvPicPr>
            <a:picLocks noChangeAspect="1"/>
          </p:cNvPicPr>
          <p:nvPr/>
        </p:nvPicPr>
        <p:blipFill>
          <a:blip r:embed="rId2"/>
          <a:stretch>
            <a:fillRect/>
          </a:stretch>
        </p:blipFill>
        <p:spPr>
          <a:xfrm>
            <a:off x="7825120" y="4066183"/>
            <a:ext cx="4366880" cy="2791817"/>
          </a:xfrm>
          <a:prstGeom prst="rect">
            <a:avLst/>
          </a:prstGeom>
        </p:spPr>
      </p:pic>
    </p:spTree>
    <p:extLst>
      <p:ext uri="{BB962C8B-B14F-4D97-AF65-F5344CB8AC3E}">
        <p14:creationId xmlns:p14="http://schemas.microsoft.com/office/powerpoint/2010/main" val="298686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121A-9205-63A4-4ED0-D847613CDC8D}"/>
              </a:ext>
            </a:extLst>
          </p:cNvPr>
          <p:cNvSpPr>
            <a:spLocks noGrp="1"/>
          </p:cNvSpPr>
          <p:nvPr>
            <p:ph type="title"/>
          </p:nvPr>
        </p:nvSpPr>
        <p:spPr/>
        <p:txBody>
          <a:bodyPr/>
          <a:lstStyle/>
          <a:p>
            <a:r>
              <a:rPr lang="en-US" dirty="0"/>
              <a:t>Sources of TFP: Finance and Physical Infrastructure</a:t>
            </a:r>
          </a:p>
        </p:txBody>
      </p:sp>
      <p:sp>
        <p:nvSpPr>
          <p:cNvPr id="3" name="Content Placeholder 2">
            <a:extLst>
              <a:ext uri="{FF2B5EF4-FFF2-40B4-BE49-F238E27FC236}">
                <a16:creationId xmlns:a16="http://schemas.microsoft.com/office/drawing/2014/main" id="{A2500406-670C-1108-F86D-7F9C508541B9}"/>
              </a:ext>
            </a:extLst>
          </p:cNvPr>
          <p:cNvSpPr>
            <a:spLocks noGrp="1"/>
          </p:cNvSpPr>
          <p:nvPr>
            <p:ph idx="1"/>
          </p:nvPr>
        </p:nvSpPr>
        <p:spPr/>
        <p:txBody>
          <a:bodyPr/>
          <a:lstStyle/>
          <a:p>
            <a:r>
              <a:rPr lang="en-US" dirty="0"/>
              <a:t>Finance</a:t>
            </a:r>
          </a:p>
          <a:p>
            <a:pPr lvl="1"/>
            <a:r>
              <a:rPr lang="en-US" dirty="0"/>
              <a:t>Robust financial systems encourage innovation which increases productivity</a:t>
            </a:r>
          </a:p>
          <a:p>
            <a:pPr lvl="1"/>
            <a:r>
              <a:rPr lang="en-US" dirty="0"/>
              <a:t>A robust financial system intermediates between savers and borrowers</a:t>
            </a:r>
          </a:p>
          <a:p>
            <a:pPr lvl="1"/>
            <a:r>
              <a:rPr lang="en-US" dirty="0"/>
              <a:t>Without one, it would be hard for an individual or a business to implement large scale projects that require financial support due to a lack of funds</a:t>
            </a:r>
          </a:p>
          <a:p>
            <a:r>
              <a:rPr lang="en-US" dirty="0"/>
              <a:t>Physical Infrastructure</a:t>
            </a:r>
          </a:p>
          <a:p>
            <a:pPr lvl="1"/>
            <a:r>
              <a:rPr lang="en-US" dirty="0"/>
              <a:t>Countries with robust physical infrastructure, such as roads, bridges, water treatment systems, railways, airports, electricity generation, etc. tend to be more productive than countries with poor physical infrastructure</a:t>
            </a:r>
          </a:p>
          <a:p>
            <a:pPr lvl="1"/>
            <a:r>
              <a:rPr lang="en-US" dirty="0"/>
              <a:t>Good physical infrastructure encourages the flow of goods, services, people, and capital that results in productivity gains</a:t>
            </a:r>
          </a:p>
        </p:txBody>
      </p:sp>
    </p:spTree>
    <p:extLst>
      <p:ext uri="{BB962C8B-B14F-4D97-AF65-F5344CB8AC3E}">
        <p14:creationId xmlns:p14="http://schemas.microsoft.com/office/powerpoint/2010/main" val="109071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14AA-EEFA-551B-5565-E9FB695AB079}"/>
              </a:ext>
            </a:extLst>
          </p:cNvPr>
          <p:cNvSpPr>
            <a:spLocks noGrp="1"/>
          </p:cNvSpPr>
          <p:nvPr>
            <p:ph type="title"/>
          </p:nvPr>
        </p:nvSpPr>
        <p:spPr/>
        <p:txBody>
          <a:bodyPr/>
          <a:lstStyle/>
          <a:p>
            <a:r>
              <a:rPr lang="en-US" dirty="0"/>
              <a:t>Sources of TFP: Resource Allocation and Misallocation </a:t>
            </a:r>
          </a:p>
        </p:txBody>
      </p:sp>
      <p:sp>
        <p:nvSpPr>
          <p:cNvPr id="3" name="Content Placeholder 2">
            <a:extLst>
              <a:ext uri="{FF2B5EF4-FFF2-40B4-BE49-F238E27FC236}">
                <a16:creationId xmlns:a16="http://schemas.microsoft.com/office/drawing/2014/main" id="{42065639-70DB-4C90-FB5C-E2907BE16EEB}"/>
              </a:ext>
            </a:extLst>
          </p:cNvPr>
          <p:cNvSpPr>
            <a:spLocks noGrp="1"/>
          </p:cNvSpPr>
          <p:nvPr>
            <p:ph idx="1"/>
          </p:nvPr>
        </p:nvSpPr>
        <p:spPr>
          <a:xfrm>
            <a:off x="838200" y="1825624"/>
            <a:ext cx="10515600" cy="4798459"/>
          </a:xfrm>
        </p:spPr>
        <p:txBody>
          <a:bodyPr>
            <a:normAutofit lnSpcReduction="10000"/>
          </a:bodyPr>
          <a:lstStyle/>
          <a:p>
            <a:r>
              <a:rPr lang="en-US" dirty="0"/>
              <a:t>Resource misallocation is a major hindrance to productivity</a:t>
            </a:r>
          </a:p>
          <a:p>
            <a:pPr lvl="1"/>
            <a:r>
              <a:rPr lang="en-US" dirty="0"/>
              <a:t>Typically countries with low GDP per capita get less output out of capital and labor because they don’t put them to good use</a:t>
            </a:r>
          </a:p>
          <a:p>
            <a:pPr lvl="1"/>
            <a:r>
              <a:rPr lang="en-US" dirty="0"/>
              <a:t>To get the most out of capital and labor, they should be allocated to where their marginal products are highest</a:t>
            </a:r>
          </a:p>
          <a:p>
            <a:r>
              <a:rPr lang="en-US" dirty="0"/>
              <a:t>Sources of misallocation</a:t>
            </a:r>
          </a:p>
          <a:p>
            <a:pPr lvl="1"/>
            <a:r>
              <a:rPr lang="en-US" dirty="0"/>
              <a:t>Barriers to entry and entry regulation</a:t>
            </a:r>
          </a:p>
          <a:p>
            <a:pPr lvl="1"/>
            <a:r>
              <a:rPr lang="en-US" dirty="0"/>
              <a:t>Lack of credit</a:t>
            </a:r>
          </a:p>
          <a:p>
            <a:pPr lvl="1"/>
            <a:r>
              <a:rPr lang="en-US" dirty="0"/>
              <a:t>Restrictions on foreign investment</a:t>
            </a:r>
          </a:p>
          <a:p>
            <a:pPr lvl="1"/>
            <a:r>
              <a:rPr lang="en-US" dirty="0"/>
              <a:t>Monopoly rights</a:t>
            </a:r>
          </a:p>
          <a:p>
            <a:pPr lvl="1"/>
            <a:r>
              <a:rPr lang="en-US" dirty="0"/>
              <a:t>Uneven taxation or regulation across firms</a:t>
            </a:r>
          </a:p>
          <a:p>
            <a:pPr lvl="1"/>
            <a:r>
              <a:rPr lang="en-US" dirty="0"/>
              <a:t>Corruption</a:t>
            </a:r>
          </a:p>
          <a:p>
            <a:pPr lvl="1"/>
            <a:r>
              <a:rPr lang="en-US" dirty="0"/>
              <a:t>Discrimination</a:t>
            </a:r>
          </a:p>
          <a:p>
            <a:pPr lvl="1"/>
            <a:endParaRPr lang="en-US" dirty="0"/>
          </a:p>
        </p:txBody>
      </p:sp>
    </p:spTree>
    <p:extLst>
      <p:ext uri="{BB962C8B-B14F-4D97-AF65-F5344CB8AC3E}">
        <p14:creationId xmlns:p14="http://schemas.microsoft.com/office/powerpoint/2010/main" val="3264502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14AA-EEFA-551B-5565-E9FB695AB079}"/>
              </a:ext>
            </a:extLst>
          </p:cNvPr>
          <p:cNvSpPr>
            <a:spLocks noGrp="1"/>
          </p:cNvSpPr>
          <p:nvPr>
            <p:ph type="title"/>
          </p:nvPr>
        </p:nvSpPr>
        <p:spPr/>
        <p:txBody>
          <a:bodyPr/>
          <a:lstStyle/>
          <a:p>
            <a:r>
              <a:rPr lang="en-US" dirty="0"/>
              <a:t>Sources of TFP: Resource Allocation and Misallocation </a:t>
            </a:r>
          </a:p>
        </p:txBody>
      </p:sp>
      <p:sp>
        <p:nvSpPr>
          <p:cNvPr id="3" name="Content Placeholder 2">
            <a:extLst>
              <a:ext uri="{FF2B5EF4-FFF2-40B4-BE49-F238E27FC236}">
                <a16:creationId xmlns:a16="http://schemas.microsoft.com/office/drawing/2014/main" id="{42065639-70DB-4C90-FB5C-E2907BE16EEB}"/>
              </a:ext>
            </a:extLst>
          </p:cNvPr>
          <p:cNvSpPr>
            <a:spLocks noGrp="1"/>
          </p:cNvSpPr>
          <p:nvPr>
            <p:ph idx="1"/>
          </p:nvPr>
        </p:nvSpPr>
        <p:spPr>
          <a:xfrm>
            <a:off x="838200" y="1825624"/>
            <a:ext cx="10515600" cy="4965405"/>
          </a:xfrm>
        </p:spPr>
        <p:txBody>
          <a:bodyPr>
            <a:normAutofit fontScale="92500" lnSpcReduction="20000"/>
          </a:bodyPr>
          <a:lstStyle/>
          <a:p>
            <a:r>
              <a:rPr lang="en-US" dirty="0"/>
              <a:t>Entry regulation is one potential source of resource misallocation</a:t>
            </a:r>
          </a:p>
          <a:p>
            <a:r>
              <a:rPr lang="en-US" dirty="0"/>
              <a:t>The World Bank measures </a:t>
            </a:r>
            <a:br>
              <a:rPr lang="en-US" dirty="0"/>
            </a:br>
            <a:r>
              <a:rPr lang="en-US" dirty="0"/>
              <a:t>requirements for starting a </a:t>
            </a:r>
            <a:br>
              <a:rPr lang="en-US" dirty="0"/>
            </a:br>
            <a:r>
              <a:rPr lang="en-US" dirty="0"/>
              <a:t>business in different countries, such</a:t>
            </a:r>
            <a:br>
              <a:rPr lang="en-US" dirty="0"/>
            </a:br>
            <a:r>
              <a:rPr lang="en-US" dirty="0"/>
              <a:t>as permits, registration delays, etc.</a:t>
            </a:r>
          </a:p>
          <a:p>
            <a:r>
              <a:rPr lang="en-US" dirty="0"/>
              <a:t>It is possible that barriers to entry </a:t>
            </a:r>
            <a:br>
              <a:rPr lang="en-US" dirty="0"/>
            </a:br>
            <a:r>
              <a:rPr lang="en-US" dirty="0"/>
              <a:t>prevent potential businesses from </a:t>
            </a:r>
            <a:br>
              <a:rPr lang="en-US" dirty="0"/>
            </a:br>
            <a:r>
              <a:rPr lang="en-US" dirty="0"/>
              <a:t>getting started, and capital and labor</a:t>
            </a:r>
            <a:br>
              <a:rPr lang="en-US" dirty="0"/>
            </a:br>
            <a:r>
              <a:rPr lang="en-US" dirty="0"/>
              <a:t>get misallocated to less productive</a:t>
            </a:r>
            <a:br>
              <a:rPr lang="en-US" dirty="0"/>
            </a:br>
            <a:r>
              <a:rPr lang="en-US" dirty="0"/>
              <a:t>uses</a:t>
            </a:r>
          </a:p>
          <a:p>
            <a:r>
              <a:rPr lang="en-US" dirty="0"/>
              <a:t>Our, it could be that countries with </a:t>
            </a:r>
            <a:br>
              <a:rPr lang="en-US" dirty="0"/>
            </a:br>
            <a:r>
              <a:rPr lang="en-US" dirty="0"/>
              <a:t>higher GDP per capita have speedier </a:t>
            </a:r>
            <a:br>
              <a:rPr lang="en-US" dirty="0"/>
            </a:br>
            <a:r>
              <a:rPr lang="en-US" dirty="0"/>
              <a:t>procedures for registering new firms </a:t>
            </a:r>
            <a:br>
              <a:rPr lang="en-US" dirty="0"/>
            </a:br>
            <a:r>
              <a:rPr lang="en-US" dirty="0"/>
              <a:t>for other reasons (Reminder: causal </a:t>
            </a:r>
            <a:br>
              <a:rPr lang="en-US" dirty="0"/>
            </a:br>
            <a:r>
              <a:rPr lang="en-US" dirty="0"/>
              <a:t>inference is hard at the macro level)</a:t>
            </a:r>
          </a:p>
          <a:p>
            <a:endParaRPr lang="en-US" dirty="0"/>
          </a:p>
          <a:p>
            <a:pPr lvl="1"/>
            <a:endParaRPr lang="en-US" dirty="0"/>
          </a:p>
        </p:txBody>
      </p:sp>
      <p:pic>
        <p:nvPicPr>
          <p:cNvPr id="4" name="Picture 3">
            <a:extLst>
              <a:ext uri="{FF2B5EF4-FFF2-40B4-BE49-F238E27FC236}">
                <a16:creationId xmlns:a16="http://schemas.microsoft.com/office/drawing/2014/main" id="{15EF0DFA-2BD7-7F59-210A-3DE6FCD6AFA3}"/>
              </a:ext>
            </a:extLst>
          </p:cNvPr>
          <p:cNvPicPr>
            <a:picLocks noChangeAspect="1"/>
          </p:cNvPicPr>
          <p:nvPr/>
        </p:nvPicPr>
        <p:blipFill>
          <a:blip r:embed="rId2"/>
          <a:stretch>
            <a:fillRect/>
          </a:stretch>
        </p:blipFill>
        <p:spPr>
          <a:xfrm>
            <a:off x="6096000" y="2266414"/>
            <a:ext cx="6019210" cy="4524616"/>
          </a:xfrm>
          <a:prstGeom prst="rect">
            <a:avLst/>
          </a:prstGeom>
        </p:spPr>
      </p:pic>
    </p:spTree>
    <p:extLst>
      <p:ext uri="{BB962C8B-B14F-4D97-AF65-F5344CB8AC3E}">
        <p14:creationId xmlns:p14="http://schemas.microsoft.com/office/powerpoint/2010/main" val="1832598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6B6E-A842-6A89-6633-2D882D767CB2}"/>
              </a:ext>
            </a:extLst>
          </p:cNvPr>
          <p:cNvSpPr>
            <a:spLocks noGrp="1"/>
          </p:cNvSpPr>
          <p:nvPr>
            <p:ph type="title"/>
          </p:nvPr>
        </p:nvSpPr>
        <p:spPr/>
        <p:txBody>
          <a:bodyPr/>
          <a:lstStyle/>
          <a:p>
            <a:r>
              <a:rPr lang="en-US" dirty="0"/>
              <a:t>Kaldor Facts Again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B5C52C-AC42-3128-D653-BE4E2D09BC2D}"/>
                  </a:ext>
                </a:extLst>
              </p:cNvPr>
              <p:cNvSpPr>
                <a:spLocks noGrp="1"/>
              </p:cNvSpPr>
              <p:nvPr>
                <p:ph idx="1"/>
              </p:nvPr>
            </p:nvSpPr>
            <p:spPr/>
            <p:txBody>
              <a:bodyPr/>
              <a:lstStyle/>
              <a:p>
                <a:r>
                  <a:rPr lang="en-US" dirty="0"/>
                  <a:t>We’ll test some of the predictions of the Solow Model</a:t>
                </a:r>
              </a:p>
              <a:p>
                <a:r>
                  <a:rPr lang="en-US" dirty="0"/>
                  <a:t>Let’s assume that advanced economies are well-described by the steady state in the Solow Model</a:t>
                </a:r>
              </a:p>
              <a:p>
                <a:pPr lvl="1"/>
                <a:r>
                  <a:rPr lang="en-US" dirty="0"/>
                  <a:t>We’ll assume add an assumption of constant technological growth</a:t>
                </a:r>
              </a:p>
              <a:p>
                <a:r>
                  <a:rPr lang="en-US" dirty="0"/>
                  <a:t>Let’s Recall Proposition 4.3</a:t>
                </a:r>
              </a:p>
              <a:p>
                <a:pPr lvl="1"/>
                <a:r>
                  <a:rPr lang="en-US" dirty="0"/>
                  <a:t>In the steady state:</a:t>
                </a:r>
              </a:p>
              <a:p>
                <a:pPr lvl="1"/>
                <a:r>
                  <a:rPr lang="en-US" dirty="0"/>
                  <a:t>GDP per capita grows at the rate of technological progress</a:t>
                </a:r>
              </a:p>
              <a:p>
                <a:pPr lvl="1"/>
                <a:r>
                  <a:rPr lang="en-US" dirty="0"/>
                  <a:t>Capital per worker grows at the rate of technological progress</a:t>
                </a:r>
              </a:p>
              <a:p>
                <a:pPr lvl="1"/>
                <a:r>
                  <a:rPr lang="en-US" dirty="0"/>
                  <a:t>The ratio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𝑌</m:t>
                        </m:r>
                      </m:den>
                    </m:f>
                  </m:oMath>
                </a14:m>
                <a:r>
                  <a:rPr lang="en-US" dirty="0"/>
                  <a:t> is constant</a:t>
                </a:r>
              </a:p>
              <a:p>
                <a:pPr lvl="1"/>
                <a:endParaRPr lang="en-US" dirty="0"/>
              </a:p>
            </p:txBody>
          </p:sp>
        </mc:Choice>
        <mc:Fallback>
          <p:sp>
            <p:nvSpPr>
              <p:cNvPr id="3" name="Content Placeholder 2">
                <a:extLst>
                  <a:ext uri="{FF2B5EF4-FFF2-40B4-BE49-F238E27FC236}">
                    <a16:creationId xmlns:a16="http://schemas.microsoft.com/office/drawing/2014/main" id="{5BB5C52C-AC42-3128-D653-BE4E2D09BC2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247445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E172-1AF4-3561-2926-DA4BFFFD12AF}"/>
              </a:ext>
            </a:extLst>
          </p:cNvPr>
          <p:cNvSpPr>
            <a:spLocks noGrp="1"/>
          </p:cNvSpPr>
          <p:nvPr>
            <p:ph type="title"/>
          </p:nvPr>
        </p:nvSpPr>
        <p:spPr/>
        <p:txBody>
          <a:bodyPr/>
          <a:lstStyle/>
          <a:p>
            <a:r>
              <a:rPr lang="en-US" dirty="0"/>
              <a:t>Sources of TFP: Resource Allocation and Misallocation </a:t>
            </a:r>
          </a:p>
        </p:txBody>
      </p:sp>
      <p:sp>
        <p:nvSpPr>
          <p:cNvPr id="3" name="Content Placeholder 2">
            <a:extLst>
              <a:ext uri="{FF2B5EF4-FFF2-40B4-BE49-F238E27FC236}">
                <a16:creationId xmlns:a16="http://schemas.microsoft.com/office/drawing/2014/main" id="{EB172207-E3B6-1D39-1B30-0106CE41C162}"/>
              </a:ext>
            </a:extLst>
          </p:cNvPr>
          <p:cNvSpPr>
            <a:spLocks noGrp="1"/>
          </p:cNvSpPr>
          <p:nvPr>
            <p:ph idx="1"/>
          </p:nvPr>
        </p:nvSpPr>
        <p:spPr>
          <a:xfrm>
            <a:off x="838200" y="1825625"/>
            <a:ext cx="10515600" cy="4894152"/>
          </a:xfrm>
        </p:spPr>
        <p:txBody>
          <a:bodyPr>
            <a:normAutofit fontScale="92500" lnSpcReduction="10000"/>
          </a:bodyPr>
          <a:lstStyle/>
          <a:p>
            <a:r>
              <a:rPr lang="en-US" dirty="0"/>
              <a:t>Bloom et al. (2013) survey a sample of textile firms in India</a:t>
            </a:r>
          </a:p>
          <a:p>
            <a:pPr lvl="1"/>
            <a:r>
              <a:rPr lang="en-US" dirty="0"/>
              <a:t>They observed a lot of variation (or heterogeneity) in in their productivity and management practices, </a:t>
            </a:r>
            <a:r>
              <a:rPr lang="en-US" dirty="0" err="1"/>
              <a:t>soWhy</a:t>
            </a:r>
            <a:r>
              <a:rPr lang="en-US" dirty="0"/>
              <a:t> were efficient firms not expanding and taking business away from less efficient firms?</a:t>
            </a:r>
          </a:p>
          <a:p>
            <a:pPr lvl="1"/>
            <a:r>
              <a:rPr lang="en-US" dirty="0"/>
              <a:t>Bloom found that one of the main determinants of a firm’s size is the number of male family members the owner had</a:t>
            </a:r>
          </a:p>
          <a:p>
            <a:pPr lvl="1"/>
            <a:r>
              <a:rPr lang="en-US" dirty="0"/>
              <a:t>They conclude that it is hard for a owner of a firm to delegate management to outsiders who are not family members</a:t>
            </a:r>
          </a:p>
          <a:p>
            <a:pPr lvl="1"/>
            <a:r>
              <a:rPr lang="en-US" dirty="0"/>
              <a:t>Issues: Management styles, lack of property right enforcement, and discrimination</a:t>
            </a:r>
          </a:p>
          <a:p>
            <a:r>
              <a:rPr lang="en-US" dirty="0"/>
              <a:t>Hsieh and </a:t>
            </a:r>
            <a:r>
              <a:rPr lang="en-US" dirty="0" err="1"/>
              <a:t>Klenow</a:t>
            </a:r>
            <a:r>
              <a:rPr lang="en-US" dirty="0"/>
              <a:t> (2009) estimate the dispersion in marginal product of capital and labor in manufacturing firms in China, India, and US</a:t>
            </a:r>
          </a:p>
          <a:p>
            <a:pPr lvl="1"/>
            <a:r>
              <a:rPr lang="en-US" dirty="0"/>
              <a:t>They estimate that if China and India reduced their degree of misallocation of capital and labor across firms to the levels observed in the US, their TFP could increase by 30%-50% and 40%-60%, respectively</a:t>
            </a:r>
          </a:p>
        </p:txBody>
      </p:sp>
    </p:spTree>
    <p:extLst>
      <p:ext uri="{BB962C8B-B14F-4D97-AF65-F5344CB8AC3E}">
        <p14:creationId xmlns:p14="http://schemas.microsoft.com/office/powerpoint/2010/main" val="34223685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8FD7A-B916-EC72-EA21-3A4773CF7096}"/>
              </a:ext>
            </a:extLst>
          </p:cNvPr>
          <p:cNvSpPr>
            <a:spLocks noGrp="1"/>
          </p:cNvSpPr>
          <p:nvPr>
            <p:ph type="title"/>
          </p:nvPr>
        </p:nvSpPr>
        <p:spPr/>
        <p:txBody>
          <a:bodyPr/>
          <a:lstStyle/>
          <a:p>
            <a:r>
              <a:rPr lang="en-US" dirty="0"/>
              <a:t>Understanding Cross-Country Income Differences</a:t>
            </a:r>
          </a:p>
        </p:txBody>
      </p:sp>
      <p:sp>
        <p:nvSpPr>
          <p:cNvPr id="3" name="Text Placeholder 2">
            <a:extLst>
              <a:ext uri="{FF2B5EF4-FFF2-40B4-BE49-F238E27FC236}">
                <a16:creationId xmlns:a16="http://schemas.microsoft.com/office/drawing/2014/main" id="{C561FCDA-7DA2-29A0-1767-72C2794502D8}"/>
              </a:ext>
            </a:extLst>
          </p:cNvPr>
          <p:cNvSpPr>
            <a:spLocks noGrp="1"/>
          </p:cNvSpPr>
          <p:nvPr>
            <p:ph type="body" idx="1"/>
          </p:nvPr>
        </p:nvSpPr>
        <p:spPr/>
        <p:txBody>
          <a:bodyPr/>
          <a:lstStyle/>
          <a:p>
            <a:r>
              <a:rPr lang="en-US" dirty="0" err="1"/>
              <a:t>Garin</a:t>
            </a:r>
            <a:r>
              <a:rPr lang="en-US" dirty="0"/>
              <a:t> et al Chapter 7</a:t>
            </a:r>
          </a:p>
        </p:txBody>
      </p:sp>
    </p:spTree>
    <p:extLst>
      <p:ext uri="{BB962C8B-B14F-4D97-AF65-F5344CB8AC3E}">
        <p14:creationId xmlns:p14="http://schemas.microsoft.com/office/powerpoint/2010/main" val="121683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245D-9287-842B-04E0-75874AFF942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76768C8-487A-8787-0756-BFDF6B25654E}"/>
              </a:ext>
            </a:extLst>
          </p:cNvPr>
          <p:cNvSpPr>
            <a:spLocks noGrp="1"/>
          </p:cNvSpPr>
          <p:nvPr>
            <p:ph idx="1"/>
          </p:nvPr>
        </p:nvSpPr>
        <p:spPr/>
        <p:txBody>
          <a:bodyPr/>
          <a:lstStyle/>
          <a:p>
            <a:r>
              <a:rPr lang="en-US" dirty="0" err="1"/>
              <a:t>Garin</a:t>
            </a:r>
            <a:r>
              <a:rPr lang="en-US" dirty="0"/>
              <a:t> et al. (2021) review similar issues with understanding cross-country differences in GDP per capita</a:t>
            </a:r>
          </a:p>
          <a:p>
            <a:pPr lvl="1"/>
            <a:r>
              <a:rPr lang="en-US" dirty="0"/>
              <a:t>Convergence</a:t>
            </a:r>
          </a:p>
          <a:p>
            <a:pPr lvl="1"/>
            <a:r>
              <a:rPr lang="en-US" dirty="0"/>
              <a:t>Saving Rates</a:t>
            </a:r>
          </a:p>
          <a:p>
            <a:pPr lvl="1"/>
            <a:r>
              <a:rPr lang="en-US" dirty="0"/>
              <a:t>Productivity</a:t>
            </a:r>
          </a:p>
          <a:p>
            <a:r>
              <a:rPr lang="en-US" dirty="0"/>
              <a:t>Takeaway</a:t>
            </a:r>
          </a:p>
          <a:p>
            <a:pPr lvl="1"/>
            <a:r>
              <a:rPr lang="en-US" dirty="0"/>
              <a:t>Countries with low GDP per capita have low GDP per capita not because they lack capital, but because they are not as productive as countries with high GDP per capita</a:t>
            </a:r>
          </a:p>
          <a:p>
            <a:pPr lvl="1"/>
            <a:r>
              <a:rPr lang="en-US" dirty="0"/>
              <a:t>Productivity is the key to sustained long-run economic growth</a:t>
            </a:r>
          </a:p>
        </p:txBody>
      </p:sp>
    </p:spTree>
    <p:extLst>
      <p:ext uri="{BB962C8B-B14F-4D97-AF65-F5344CB8AC3E}">
        <p14:creationId xmlns:p14="http://schemas.microsoft.com/office/powerpoint/2010/main" val="1625783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245D-9287-842B-04E0-75874AFF942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76768C8-487A-8787-0756-BFDF6B25654E}"/>
              </a:ext>
            </a:extLst>
          </p:cNvPr>
          <p:cNvSpPr>
            <a:spLocks noGrp="1"/>
          </p:cNvSpPr>
          <p:nvPr>
            <p:ph idx="1"/>
          </p:nvPr>
        </p:nvSpPr>
        <p:spPr/>
        <p:txBody>
          <a:bodyPr/>
          <a:lstStyle/>
          <a:p>
            <a:r>
              <a:rPr lang="en-US" dirty="0"/>
              <a:t>We’ll just cover the summary since we covered similar material in </a:t>
            </a:r>
            <a:r>
              <a:rPr lang="en-US" dirty="0" err="1"/>
              <a:t>Kurlat</a:t>
            </a:r>
            <a:r>
              <a:rPr lang="en-US" dirty="0"/>
              <a:t> (even though I like the explanation in </a:t>
            </a:r>
            <a:r>
              <a:rPr lang="en-US" dirty="0" err="1"/>
              <a:t>Garin</a:t>
            </a:r>
            <a:r>
              <a:rPr lang="en-US" dirty="0"/>
              <a:t> et al. (2021) a bit more)</a:t>
            </a:r>
          </a:p>
          <a:p>
            <a:r>
              <a:rPr lang="en-US" dirty="0"/>
              <a:t>Takeaway</a:t>
            </a:r>
          </a:p>
          <a:p>
            <a:pPr lvl="1"/>
            <a:r>
              <a:rPr lang="en-US" b="1" dirty="0"/>
              <a:t>In the steady state</a:t>
            </a:r>
            <a:r>
              <a:rPr lang="en-US" dirty="0"/>
              <a:t>, income differences across countries are driven by differences in saving rates and productivity levels, but not initial levels of capital</a:t>
            </a:r>
          </a:p>
          <a:p>
            <a:pPr lvl="1"/>
            <a:r>
              <a:rPr lang="en-US" b="1" dirty="0"/>
              <a:t>Outside of the steady state</a:t>
            </a:r>
            <a:r>
              <a:rPr lang="en-US" dirty="0"/>
              <a:t>, capital accumulation is important for economic growth</a:t>
            </a:r>
          </a:p>
          <a:p>
            <a:pPr lvl="1"/>
            <a:r>
              <a:rPr lang="en-US" dirty="0"/>
              <a:t>If countries have similar saving rates and productivity levels, they will converge</a:t>
            </a:r>
          </a:p>
        </p:txBody>
      </p:sp>
    </p:spTree>
    <p:extLst>
      <p:ext uri="{BB962C8B-B14F-4D97-AF65-F5344CB8AC3E}">
        <p14:creationId xmlns:p14="http://schemas.microsoft.com/office/powerpoint/2010/main" val="3967116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245D-9287-842B-04E0-75874AFF9424}"/>
              </a:ext>
            </a:extLst>
          </p:cNvPr>
          <p:cNvSpPr>
            <a:spLocks noGrp="1"/>
          </p:cNvSpPr>
          <p:nvPr>
            <p:ph type="title"/>
          </p:nvPr>
        </p:nvSpPr>
        <p:spPr/>
        <p:txBody>
          <a:bodyPr/>
          <a:lstStyle/>
          <a:p>
            <a:r>
              <a:rPr lang="en-US" dirty="0"/>
              <a:t>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76768C8-487A-8787-0756-BFDF6B25654E}"/>
                  </a:ext>
                </a:extLst>
              </p:cNvPr>
              <p:cNvSpPr>
                <a:spLocks noGrp="1"/>
              </p:cNvSpPr>
              <p:nvPr>
                <p:ph idx="1"/>
              </p:nvPr>
            </p:nvSpPr>
            <p:spPr/>
            <p:txBody>
              <a:bodyPr/>
              <a:lstStyle/>
              <a:p>
                <a:r>
                  <a:rPr lang="en-US" dirty="0"/>
                  <a:t>Takeaways (continued)</a:t>
                </a:r>
              </a:p>
              <a:p>
                <a:pPr lvl="1"/>
                <a:r>
                  <a:rPr lang="en-US" dirty="0"/>
                  <a:t>Conditional convergence hypothesis allows countries to have different levels of productivity and saving rates and therefore different steady states, but still assumes that their economies are well approximated by the Solow Model</a:t>
                </a:r>
              </a:p>
              <a:p>
                <a:pPr lvl="1"/>
                <a:r>
                  <a:rPr lang="en-US" dirty="0"/>
                  <a:t>Savings rates alone cannot explain differences in GDP per capita across countries (assuming a similar </a:t>
                </a:r>
                <a14:m>
                  <m:oMath xmlns:m="http://schemas.openxmlformats.org/officeDocument/2006/math">
                    <m:r>
                      <a:rPr lang="en-US" b="0" i="1" smtClean="0">
                        <a:latin typeface="Cambria Math" panose="02040503050406030204" pitchFamily="18" charset="0"/>
                      </a:rPr>
                      <m:t>𝛼</m:t>
                    </m:r>
                  </m:oMath>
                </a14:m>
                <a:r>
                  <a:rPr lang="en-US" dirty="0"/>
                  <a:t>)</a:t>
                </a:r>
              </a:p>
              <a:p>
                <a:pPr lvl="1"/>
                <a:r>
                  <a:rPr lang="en-US" dirty="0"/>
                  <a:t>Total Factor Productivity (TFP) is the main driver of GDP per capita disparities</a:t>
                </a:r>
              </a:p>
              <a:p>
                <a:r>
                  <a:rPr lang="en-US" dirty="0"/>
                  <a:t>Some factors that determine TFP include</a:t>
                </a:r>
              </a:p>
              <a:p>
                <a:pPr lvl="1"/>
                <a:r>
                  <a:rPr lang="en-US" dirty="0"/>
                  <a:t>Human capital, institutions, geography, climate, free trade, legal institutions, financial system, physical infrastructure, corruption, management practices, discrimination</a:t>
                </a:r>
              </a:p>
            </p:txBody>
          </p:sp>
        </mc:Choice>
        <mc:Fallback>
          <p:sp>
            <p:nvSpPr>
              <p:cNvPr id="3" name="Content Placeholder 2">
                <a:extLst>
                  <a:ext uri="{FF2B5EF4-FFF2-40B4-BE49-F238E27FC236}">
                    <a16:creationId xmlns:a16="http://schemas.microsoft.com/office/drawing/2014/main" id="{976768C8-487A-8787-0756-BFDF6B25654E}"/>
                  </a:ext>
                </a:extLst>
              </p:cNvPr>
              <p:cNvSpPr>
                <a:spLocks noGrp="1" noRot="1" noChangeAspect="1" noMove="1" noResize="1" noEditPoints="1" noAdjustHandles="1" noChangeArrowheads="1" noChangeShapeType="1" noTextEdit="1"/>
              </p:cNvSpPr>
              <p:nvPr>
                <p:ph idx="1"/>
              </p:nvPr>
            </p:nvSpPr>
            <p:spPr>
              <a:blipFill>
                <a:blip r:embed="rId2"/>
                <a:stretch>
                  <a:fillRect l="-1086" t="-2326" r="-241"/>
                </a:stretch>
              </a:blipFill>
            </p:spPr>
            <p:txBody>
              <a:bodyPr/>
              <a:lstStyle/>
              <a:p>
                <a:r>
                  <a:rPr lang="en-US">
                    <a:noFill/>
                  </a:rPr>
                  <a:t> </a:t>
                </a:r>
              </a:p>
            </p:txBody>
          </p:sp>
        </mc:Fallback>
      </mc:AlternateContent>
    </p:spTree>
    <p:extLst>
      <p:ext uri="{BB962C8B-B14F-4D97-AF65-F5344CB8AC3E}">
        <p14:creationId xmlns:p14="http://schemas.microsoft.com/office/powerpoint/2010/main" val="2243276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6169-8007-2774-782F-BD79F474F5D2}"/>
              </a:ext>
            </a:extLst>
          </p:cNvPr>
          <p:cNvSpPr>
            <a:spLocks noGrp="1"/>
          </p:cNvSpPr>
          <p:nvPr>
            <p:ph type="title"/>
          </p:nvPr>
        </p:nvSpPr>
        <p:spPr/>
        <p:txBody>
          <a:bodyPr/>
          <a:lstStyle/>
          <a:p>
            <a:r>
              <a:rPr lang="en-US" dirty="0"/>
              <a:t>Presentations</a:t>
            </a:r>
          </a:p>
        </p:txBody>
      </p:sp>
      <p:sp>
        <p:nvSpPr>
          <p:cNvPr id="3" name="Text Placeholder 2">
            <a:extLst>
              <a:ext uri="{FF2B5EF4-FFF2-40B4-BE49-F238E27FC236}">
                <a16:creationId xmlns:a16="http://schemas.microsoft.com/office/drawing/2014/main" id="{D7220C49-A001-CD3E-8F28-738CE45D9E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1742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6B6E-A842-6A89-6633-2D882D767CB2}"/>
              </a:ext>
            </a:extLst>
          </p:cNvPr>
          <p:cNvSpPr>
            <a:spLocks noGrp="1"/>
          </p:cNvSpPr>
          <p:nvPr>
            <p:ph type="title"/>
          </p:nvPr>
        </p:nvSpPr>
        <p:spPr/>
        <p:txBody>
          <a:bodyPr/>
          <a:lstStyle/>
          <a:p>
            <a:r>
              <a:rPr lang="en-US" dirty="0"/>
              <a:t>Kaldor Facts Again</a:t>
            </a:r>
          </a:p>
        </p:txBody>
      </p:sp>
      <p:sp>
        <p:nvSpPr>
          <p:cNvPr id="3" name="Content Placeholder 2">
            <a:extLst>
              <a:ext uri="{FF2B5EF4-FFF2-40B4-BE49-F238E27FC236}">
                <a16:creationId xmlns:a16="http://schemas.microsoft.com/office/drawing/2014/main" id="{5BB5C52C-AC42-3128-D653-BE4E2D09BC2D}"/>
              </a:ext>
            </a:extLst>
          </p:cNvPr>
          <p:cNvSpPr>
            <a:spLocks noGrp="1"/>
          </p:cNvSpPr>
          <p:nvPr>
            <p:ph idx="1"/>
          </p:nvPr>
        </p:nvSpPr>
        <p:spPr/>
        <p:txBody>
          <a:bodyPr/>
          <a:lstStyle/>
          <a:p>
            <a:r>
              <a:rPr lang="en-US" dirty="0"/>
              <a:t>Kaldor Fact 1:</a:t>
            </a:r>
          </a:p>
          <a:p>
            <a:pPr lvl="1"/>
            <a:r>
              <a:rPr lang="en-US" dirty="0"/>
              <a:t>The rate of growth of GDP per capita is constant</a:t>
            </a:r>
          </a:p>
          <a:p>
            <a:pPr lvl="1"/>
            <a:r>
              <a:rPr lang="en-US" dirty="0"/>
              <a:t>The Solow Model says that GDP per </a:t>
            </a:r>
            <a:br>
              <a:rPr lang="en-US" dirty="0"/>
            </a:br>
            <a:r>
              <a:rPr lang="en-US" dirty="0"/>
              <a:t>capita grows at the rate of </a:t>
            </a:r>
            <a:br>
              <a:rPr lang="en-US" dirty="0"/>
            </a:br>
            <a:r>
              <a:rPr lang="en-US" dirty="0"/>
              <a:t>technological progress</a:t>
            </a:r>
          </a:p>
          <a:p>
            <a:pPr lvl="1"/>
            <a:r>
              <a:rPr lang="en-US" dirty="0"/>
              <a:t>We are assuming constant technological</a:t>
            </a:r>
            <a:br>
              <a:rPr lang="en-US" dirty="0"/>
            </a:br>
            <a:r>
              <a:rPr lang="en-US" dirty="0"/>
              <a:t>progress, so it matches with Proposition</a:t>
            </a:r>
            <a:br>
              <a:rPr lang="en-US" dirty="0"/>
            </a:br>
            <a:r>
              <a:rPr lang="en-US" dirty="0"/>
              <a:t>4.3 (even though this matches through</a:t>
            </a:r>
            <a:br>
              <a:rPr lang="en-US" dirty="0"/>
            </a:br>
            <a:r>
              <a:rPr lang="en-US" dirty="0"/>
              <a:t>assumption)</a:t>
            </a:r>
          </a:p>
        </p:txBody>
      </p:sp>
      <p:pic>
        <p:nvPicPr>
          <p:cNvPr id="4" name="Picture 3">
            <a:extLst>
              <a:ext uri="{FF2B5EF4-FFF2-40B4-BE49-F238E27FC236}">
                <a16:creationId xmlns:a16="http://schemas.microsoft.com/office/drawing/2014/main" id="{E1F2F4D2-5543-C69C-D4A9-E00411341FC8}"/>
              </a:ext>
            </a:extLst>
          </p:cNvPr>
          <p:cNvPicPr>
            <a:picLocks noChangeAspect="1"/>
          </p:cNvPicPr>
          <p:nvPr/>
        </p:nvPicPr>
        <p:blipFill>
          <a:blip r:embed="rId2"/>
          <a:stretch>
            <a:fillRect/>
          </a:stretch>
        </p:blipFill>
        <p:spPr>
          <a:xfrm>
            <a:off x="6615127" y="2815119"/>
            <a:ext cx="5468016" cy="4042881"/>
          </a:xfrm>
          <a:prstGeom prst="rect">
            <a:avLst/>
          </a:prstGeom>
        </p:spPr>
      </p:pic>
    </p:spTree>
    <p:extLst>
      <p:ext uri="{BB962C8B-B14F-4D97-AF65-F5344CB8AC3E}">
        <p14:creationId xmlns:p14="http://schemas.microsoft.com/office/powerpoint/2010/main" val="57076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92DE-FA5C-932B-8F7F-480946F0BF3A}"/>
              </a:ext>
            </a:extLst>
          </p:cNvPr>
          <p:cNvSpPr>
            <a:spLocks noGrp="1"/>
          </p:cNvSpPr>
          <p:nvPr>
            <p:ph type="title"/>
          </p:nvPr>
        </p:nvSpPr>
        <p:spPr/>
        <p:txBody>
          <a:bodyPr/>
          <a:lstStyle/>
          <a:p>
            <a:r>
              <a:rPr lang="en-US" dirty="0"/>
              <a:t>Kaldor Facts Again</a:t>
            </a:r>
          </a:p>
        </p:txBody>
      </p:sp>
      <p:sp>
        <p:nvSpPr>
          <p:cNvPr id="3" name="Content Placeholder 2">
            <a:extLst>
              <a:ext uri="{FF2B5EF4-FFF2-40B4-BE49-F238E27FC236}">
                <a16:creationId xmlns:a16="http://schemas.microsoft.com/office/drawing/2014/main" id="{49A0D515-AF5E-EC96-AEC5-ACA45470AC58}"/>
              </a:ext>
            </a:extLst>
          </p:cNvPr>
          <p:cNvSpPr>
            <a:spLocks noGrp="1"/>
          </p:cNvSpPr>
          <p:nvPr>
            <p:ph idx="1"/>
          </p:nvPr>
        </p:nvSpPr>
        <p:spPr/>
        <p:txBody>
          <a:bodyPr/>
          <a:lstStyle/>
          <a:p>
            <a:r>
              <a:rPr lang="en-US" dirty="0"/>
              <a:t>Kaldor Fact 2:</a:t>
            </a:r>
          </a:p>
          <a:p>
            <a:pPr lvl="1"/>
            <a:r>
              <a:rPr lang="en-US" dirty="0"/>
              <a:t>The ratio of the total capital stock to GDP is constant</a:t>
            </a:r>
          </a:p>
          <a:p>
            <a:pPr lvl="1"/>
            <a:r>
              <a:rPr lang="en-US" dirty="0"/>
              <a:t>Under Proposition 4.3, we shows </a:t>
            </a:r>
            <a:br>
              <a:rPr lang="en-US" dirty="0"/>
            </a:br>
            <a:r>
              <a:rPr lang="en-US" dirty="0"/>
              <a:t>that the capital stock per output is </a:t>
            </a:r>
            <a:br>
              <a:rPr lang="en-US" dirty="0"/>
            </a:br>
            <a:r>
              <a:rPr lang="en-US" dirty="0"/>
              <a:t>constant</a:t>
            </a:r>
          </a:p>
          <a:p>
            <a:pPr lvl="1"/>
            <a:r>
              <a:rPr lang="en-US" dirty="0"/>
              <a:t>So part of the Solow Model better</a:t>
            </a:r>
            <a:br>
              <a:rPr lang="en-US" dirty="0"/>
            </a:br>
            <a:r>
              <a:rPr lang="en-US" dirty="0"/>
              <a:t>matches the data</a:t>
            </a:r>
          </a:p>
          <a:p>
            <a:endParaRPr lang="en-US" dirty="0"/>
          </a:p>
        </p:txBody>
      </p:sp>
      <p:pic>
        <p:nvPicPr>
          <p:cNvPr id="4" name="Picture 3">
            <a:extLst>
              <a:ext uri="{FF2B5EF4-FFF2-40B4-BE49-F238E27FC236}">
                <a16:creationId xmlns:a16="http://schemas.microsoft.com/office/drawing/2014/main" id="{9781F306-73D5-DB37-B0CC-C8888FC64B28}"/>
              </a:ext>
            </a:extLst>
          </p:cNvPr>
          <p:cNvPicPr>
            <a:picLocks noChangeAspect="1"/>
          </p:cNvPicPr>
          <p:nvPr/>
        </p:nvPicPr>
        <p:blipFill>
          <a:blip r:embed="rId2"/>
          <a:stretch>
            <a:fillRect/>
          </a:stretch>
        </p:blipFill>
        <p:spPr>
          <a:xfrm>
            <a:off x="6465862" y="2661006"/>
            <a:ext cx="5573737" cy="4140005"/>
          </a:xfrm>
          <a:prstGeom prst="rect">
            <a:avLst/>
          </a:prstGeom>
        </p:spPr>
      </p:pic>
    </p:spTree>
    <p:extLst>
      <p:ext uri="{BB962C8B-B14F-4D97-AF65-F5344CB8AC3E}">
        <p14:creationId xmlns:p14="http://schemas.microsoft.com/office/powerpoint/2010/main" val="352241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92DE-FA5C-932B-8F7F-480946F0BF3A}"/>
              </a:ext>
            </a:extLst>
          </p:cNvPr>
          <p:cNvSpPr>
            <a:spLocks noGrp="1"/>
          </p:cNvSpPr>
          <p:nvPr>
            <p:ph type="title"/>
          </p:nvPr>
        </p:nvSpPr>
        <p:spPr/>
        <p:txBody>
          <a:bodyPr/>
          <a:lstStyle/>
          <a:p>
            <a:r>
              <a:rPr lang="en-US" dirty="0"/>
              <a:t>Kaldor Facts Again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0D515-AF5E-EC96-AEC5-ACA45470AC58}"/>
                  </a:ext>
                </a:extLst>
              </p:cNvPr>
              <p:cNvSpPr>
                <a:spLocks noGrp="1"/>
              </p:cNvSpPr>
              <p:nvPr>
                <p:ph idx="1"/>
              </p:nvPr>
            </p:nvSpPr>
            <p:spPr>
              <a:xfrm>
                <a:off x="838199" y="1825625"/>
                <a:ext cx="10751049" cy="4780658"/>
              </a:xfrm>
            </p:spPr>
            <p:txBody>
              <a:bodyPr>
                <a:normAutofit/>
              </a:bodyPr>
              <a:lstStyle/>
              <a:p>
                <a:r>
                  <a:rPr lang="en-US" dirty="0"/>
                  <a:t>Kaldor Fact 3:</a:t>
                </a:r>
              </a:p>
              <a:p>
                <a:pPr lvl="1"/>
                <a:r>
                  <a:rPr lang="en-US" dirty="0"/>
                  <a:t>The shares of labor and capital income in GDP are constant</a:t>
                </a:r>
              </a:p>
              <a:p>
                <a:pPr marL="457200"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𝑙𝑎𝑏𝑜𝑟</m:t>
                      </m:r>
                      <m:r>
                        <a:rPr lang="en-US" b="0" i="1" smtClean="0">
                          <a:latin typeface="Cambria Math" panose="02040503050406030204" pitchFamily="18" charset="0"/>
                        </a:rPr>
                        <m:t> </m:t>
                      </m:r>
                      <m:r>
                        <a:rPr lang="en-US" b="0" i="1" smtClean="0">
                          <a:latin typeface="Cambria Math" panose="02040503050406030204" pitchFamily="18" charset="0"/>
                        </a:rPr>
                        <m:t>𝑠h𝑎𝑟𝑒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𝑤𝐿</m:t>
                          </m:r>
                        </m:num>
                        <m:den>
                          <m:r>
                            <a:rPr lang="en-US" b="0" i="1" smtClean="0">
                              <a:latin typeface="Cambria Math" panose="02040503050406030204" pitchFamily="18" charset="0"/>
                            </a:rPr>
                            <m:t>𝑌</m:t>
                          </m:r>
                        </m:den>
                      </m:f>
                    </m:oMath>
                  </m:oMathPara>
                </a14:m>
                <a:endParaRPr lang="en-US" dirty="0"/>
              </a:p>
              <a:p>
                <a:pPr marL="457200" lvl="1"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𝑤𝐿</m:t>
                        </m:r>
                      </m:num>
                      <m:den>
                        <m:r>
                          <a:rPr lang="en-US" b="0" i="1" smtClean="0">
                            <a:latin typeface="Cambria Math" panose="02040503050406030204" pitchFamily="18" charset="0"/>
                          </a:rPr>
                          <m:t>𝑌</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𝐿</m:t>
                            </m:r>
                          </m:den>
                        </m:f>
                        <m:r>
                          <a:rPr lang="en-US" b="0" i="1" smtClean="0">
                            <a:latin typeface="Cambria Math" panose="02040503050406030204" pitchFamily="18" charset="0"/>
                          </a:rPr>
                          <m:t>𝐿</m:t>
                        </m:r>
                      </m:num>
                      <m:den>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e>
                        </m:d>
                        <m:r>
                          <a:rPr lang="en-US" b="0" i="1" smtClean="0">
                            <a:latin typeface="Cambria Math" panose="02040503050406030204" pitchFamily="18" charset="0"/>
                          </a:rPr>
                          <m:t>𝐿</m:t>
                        </m:r>
                      </m:num>
                      <m:den>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r>
                              <a:rPr lang="en-US" b="0" i="1" smtClean="0">
                                <a:latin typeface="Cambria Math" panose="02040503050406030204" pitchFamily="18" charset="0"/>
                              </a:rPr>
                              <m:t>,1</m:t>
                            </m:r>
                          </m:e>
                        </m:d>
                        <m:r>
                          <a:rPr lang="en-US" b="0" i="1" smtClean="0">
                            <a:latin typeface="Cambria Math" panose="02040503050406030204" pitchFamily="18" charset="0"/>
                          </a:rPr>
                          <m:t>𝐿</m:t>
                        </m:r>
                      </m:num>
                      <m:den>
                        <m:r>
                          <a:rPr lang="en-US" b="0" i="1" smtClean="0">
                            <a:latin typeface="Cambria Math" panose="02040503050406030204" pitchFamily="18" charset="0"/>
                          </a:rPr>
                          <m:t>𝐹</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r>
                              <a:rPr lang="en-US" b="0" i="1" smtClean="0">
                                <a:latin typeface="Cambria Math" panose="02040503050406030204" pitchFamily="18" charset="0"/>
                              </a:rPr>
                              <m:t>,1</m:t>
                            </m:r>
                          </m:e>
                        </m:d>
                        <m:r>
                          <a:rPr lang="en-US" b="0" i="1" smtClean="0">
                            <a:latin typeface="Cambria Math" panose="02040503050406030204" pitchFamily="18" charset="0"/>
                          </a:rPr>
                          <m:t>𝐴𝐿</m:t>
                        </m:r>
                      </m:den>
                    </m:f>
                  </m:oMath>
                </a14:m>
                <a:r>
                  <a:rPr lang="en-US" dirty="0"/>
                  <a:t>    </a:t>
                </a:r>
                <a:r>
                  <a:rPr lang="en-US" sz="1800" dirty="0"/>
                  <a:t>with Proposition 4.1 (Euler’s Theorem) setting </a:t>
                </a:r>
                <a14:m>
                  <m:oMath xmlns:m="http://schemas.openxmlformats.org/officeDocument/2006/math">
                    <m:r>
                      <a:rPr lang="en-US" sz="1800" b="0" i="1" smtClean="0">
                        <a:latin typeface="Cambria Math" panose="02040503050406030204" pitchFamily="18" charset="0"/>
                      </a:rPr>
                      <m:t>𝜆</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𝐴𝐿</m:t>
                        </m:r>
                      </m:den>
                    </m:f>
                  </m:oMath>
                </a14:m>
                <a:endParaRPr lang="en-US" sz="1800" dirty="0"/>
              </a:p>
              <a:p>
                <a:pPr marL="457200" lvl="1" indent="0">
                  <a:buNone/>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𝑤𝐿</m:t>
                          </m:r>
                        </m:num>
                        <m:den>
                          <m:r>
                            <a:rPr lang="en-US" sz="2000" b="0" i="1" smtClean="0">
                              <a:latin typeface="Cambria Math" panose="02040503050406030204" pitchFamily="18" charset="0"/>
                            </a:rPr>
                            <m:t>𝑌</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𝐿</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𝐾</m:t>
                                  </m:r>
                                </m:num>
                                <m:den>
                                  <m:r>
                                    <a:rPr lang="en-US" sz="2000" b="0" i="1" smtClean="0">
                                      <a:latin typeface="Cambria Math" panose="02040503050406030204" pitchFamily="18" charset="0"/>
                                    </a:rPr>
                                    <m:t>𝐴𝐿</m:t>
                                  </m:r>
                                </m:den>
                              </m:f>
                              <m:r>
                                <a:rPr lang="en-US" sz="2000" b="0" i="1" smtClean="0">
                                  <a:latin typeface="Cambria Math" panose="02040503050406030204" pitchFamily="18" charset="0"/>
                                </a:rPr>
                                <m:t>,1</m:t>
                              </m:r>
                            </m:e>
                          </m:d>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𝐾</m:t>
                                  </m:r>
                                </m:num>
                                <m:den>
                                  <m:r>
                                    <a:rPr lang="en-US" sz="2000" b="0" i="1" smtClean="0">
                                      <a:latin typeface="Cambria Math" panose="02040503050406030204" pitchFamily="18" charset="0"/>
                                    </a:rPr>
                                    <m:t>𝐴𝐿</m:t>
                                  </m:r>
                                </m:den>
                              </m:f>
                              <m:r>
                                <a:rPr lang="en-US" sz="2000" b="0" i="1" smtClean="0">
                                  <a:latin typeface="Cambria Math" panose="02040503050406030204" pitchFamily="18" charset="0"/>
                                </a:rPr>
                                <m:t>,1</m:t>
                              </m:r>
                            </m:e>
                          </m:d>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𝐿</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𝐾</m:t>
                                  </m:r>
                                </m:num>
                                <m:den>
                                  <m:r>
                                    <a:rPr lang="en-US" sz="2000" b="0" i="1" smtClean="0">
                                      <a:latin typeface="Cambria Math" panose="02040503050406030204" pitchFamily="18" charset="0"/>
                                    </a:rPr>
                                    <m:t>𝐴𝐿</m:t>
                                  </m:r>
                                </m:den>
                              </m:f>
                            </m:e>
                          </m:d>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𝐾</m:t>
                                  </m:r>
                                </m:num>
                                <m:den>
                                  <m:r>
                                    <a:rPr lang="en-US" sz="2000" b="0" i="1" smtClean="0">
                                      <a:latin typeface="Cambria Math" panose="02040503050406030204" pitchFamily="18" charset="0"/>
                                    </a:rPr>
                                    <m:t>𝐴𝐿</m:t>
                                  </m:r>
                                </m:den>
                              </m:f>
                            </m:e>
                          </m:d>
                        </m:den>
                      </m:f>
                    </m:oMath>
                  </m:oMathPara>
                </a14:m>
                <a:endParaRPr lang="en-US" sz="2000" dirty="0"/>
              </a:p>
              <a:p>
                <a:pPr lvl="1"/>
                <a:r>
                  <a:rPr lang="en-US" dirty="0"/>
                  <a:t>Proposition 4.3 implies that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oMath>
                </a14:m>
                <a:r>
                  <a:rPr lang="en-US" dirty="0"/>
                  <a:t> is constant which implies labor share is a constant, and since labor share is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𝛼</m:t>
                    </m:r>
                  </m:oMath>
                </a14:m>
                <a:r>
                  <a:rPr lang="en-US" dirty="0"/>
                  <a:t>, capital share is implied to be constant</a:t>
                </a:r>
              </a:p>
              <a:p>
                <a:endParaRPr lang="en-US" dirty="0"/>
              </a:p>
            </p:txBody>
          </p:sp>
        </mc:Choice>
        <mc:Fallback>
          <p:sp>
            <p:nvSpPr>
              <p:cNvPr id="3" name="Content Placeholder 2">
                <a:extLst>
                  <a:ext uri="{FF2B5EF4-FFF2-40B4-BE49-F238E27FC236}">
                    <a16:creationId xmlns:a16="http://schemas.microsoft.com/office/drawing/2014/main" id="{49A0D515-AF5E-EC96-AEC5-ACA45470AC58}"/>
                  </a:ext>
                </a:extLst>
              </p:cNvPr>
              <p:cNvSpPr>
                <a:spLocks noGrp="1" noRot="1" noChangeAspect="1" noMove="1" noResize="1" noEditPoints="1" noAdjustHandles="1" noChangeArrowheads="1" noChangeShapeType="1" noTextEdit="1"/>
              </p:cNvSpPr>
              <p:nvPr>
                <p:ph idx="1"/>
              </p:nvPr>
            </p:nvSpPr>
            <p:spPr>
              <a:xfrm>
                <a:off x="838199" y="1825625"/>
                <a:ext cx="10751049" cy="4780658"/>
              </a:xfrm>
              <a:blipFill>
                <a:blip r:embed="rId2"/>
                <a:stretch>
                  <a:fillRect l="-943" t="-2116"/>
                </a:stretch>
              </a:blipFill>
            </p:spPr>
            <p:txBody>
              <a:bodyPr/>
              <a:lstStyle/>
              <a:p>
                <a:r>
                  <a:rPr lang="en-US">
                    <a:noFill/>
                  </a:rPr>
                  <a:t> </a:t>
                </a:r>
              </a:p>
            </p:txBody>
          </p:sp>
        </mc:Fallback>
      </mc:AlternateContent>
    </p:spTree>
    <p:extLst>
      <p:ext uri="{BB962C8B-B14F-4D97-AF65-F5344CB8AC3E}">
        <p14:creationId xmlns:p14="http://schemas.microsoft.com/office/powerpoint/2010/main" val="3561010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22111</TotalTime>
  <Words>4563</Words>
  <Application>Microsoft Macintosh PowerPoint</Application>
  <PresentationFormat>Widescreen</PresentationFormat>
  <Paragraphs>465</Paragraphs>
  <Slides>65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Cambria Math</vt:lpstr>
      <vt:lpstr>Office Theme</vt:lpstr>
      <vt:lpstr>Econ 642: Week 3</vt:lpstr>
      <vt:lpstr>Economic Growth Part 2 Overview</vt:lpstr>
      <vt:lpstr>Confronting Theory and Evidence</vt:lpstr>
      <vt:lpstr>Confronting Theory and Evidence </vt:lpstr>
      <vt:lpstr>The Kaldor Facts Again</vt:lpstr>
      <vt:lpstr>Kaldor Facts Again</vt:lpstr>
      <vt:lpstr>Kaldor Facts Again</vt:lpstr>
      <vt:lpstr>Kaldor Facts Again</vt:lpstr>
      <vt:lpstr>Kaldor Facts Again</vt:lpstr>
      <vt:lpstr>Kaldor Facts Again</vt:lpstr>
      <vt:lpstr>Kaldor Facts Again</vt:lpstr>
      <vt:lpstr>Putting the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The Capital Accumulation Hypothesis</vt:lpstr>
      <vt:lpstr>Capital Accumulation Hypothesis</vt:lpstr>
      <vt:lpstr>Capital Accumulation Hypothesis</vt:lpstr>
      <vt:lpstr>Capital Accumulation Hypothesis: Convergence</vt:lpstr>
      <vt:lpstr>Capital Accumulation Hypothesis: Convergence</vt:lpstr>
      <vt:lpstr>Capital Accumulation Hypothesis: Convergence</vt:lpstr>
      <vt:lpstr>Capital Accumulation Hypothesis: Convergence</vt:lpstr>
      <vt:lpstr>Capital Accumulation Hypothesis: Convergence</vt:lpstr>
      <vt:lpstr>Capital Accumulation Hypothesis: Convergence</vt:lpstr>
      <vt:lpstr>Capital Accumulation Hypothesis: Convergence</vt:lpstr>
      <vt:lpstr>Capital Accumulation Hypothesis: Convergence</vt:lpstr>
      <vt:lpstr>Capital Accumulation Hypothesis: Direct Measurement</vt:lpstr>
      <vt:lpstr>Capital Accumulation Hypothesis: Direct Measurement</vt:lpstr>
      <vt:lpstr>Capital Accumulation Hypothesis: Interest Rates and Capital Flows</vt:lpstr>
      <vt:lpstr>Capital Accumulation Hypothesis: Interest Rates and Capital Flows</vt:lpstr>
      <vt:lpstr>Capital Accumulation Hypothesis: Interest Rates and Capital Flows</vt:lpstr>
      <vt:lpstr>Capital Accumulation Hypothesis: Interest Rates and Capital Flows</vt:lpstr>
      <vt:lpstr>Capital Accumulation Hypothesis: Interest Rates and Capital Flows</vt:lpstr>
      <vt:lpstr>Capital Accumulation Hypothesis: Interest Rates and Capital Flows</vt:lpstr>
      <vt:lpstr>Growth Accounting</vt:lpstr>
      <vt:lpstr>Growth Accounting</vt:lpstr>
      <vt:lpstr>Growth Accounting</vt:lpstr>
      <vt:lpstr>Growth Accounting</vt:lpstr>
      <vt:lpstr>Growth Accounting</vt:lpstr>
      <vt:lpstr>Growth Accounting</vt:lpstr>
      <vt:lpstr>Growth Accounting</vt:lpstr>
      <vt:lpstr>Growth Accounting</vt:lpstr>
      <vt:lpstr>Growth Accounting</vt:lpstr>
      <vt:lpstr>Growth Accounting</vt:lpstr>
      <vt:lpstr>Sources of Total Factor Productivity (TFP)</vt:lpstr>
      <vt:lpstr>Sources of TFP: Human Capital</vt:lpstr>
      <vt:lpstr>Sources of TFP: Human Capital</vt:lpstr>
      <vt:lpstr>Sources of TFP: Geography and Climate</vt:lpstr>
      <vt:lpstr>Sources of TFP: Geography and Climate</vt:lpstr>
      <vt:lpstr>Sources of Growth: Institutions</vt:lpstr>
      <vt:lpstr>Sources of Growth: Free Trade</vt:lpstr>
      <vt:lpstr>Sources of TFP: Finance and Physical Infrastructure</vt:lpstr>
      <vt:lpstr>Sources of TFP: Resource Allocation and Misallocation </vt:lpstr>
      <vt:lpstr>Sources of TFP: Resource Allocation and Misallocation </vt:lpstr>
      <vt:lpstr>Sources of TFP: Resource Allocation and Misallocation </vt:lpstr>
      <vt:lpstr>Understanding Cross-Country Income Differences</vt:lpstr>
      <vt:lpstr>Overview</vt:lpstr>
      <vt:lpstr>Summary</vt:lpstr>
      <vt:lpstr>Summary</vt:lpstr>
      <vt:lpstr>Presentations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642: Week 3</dc:title>
  <dc:creator>Samuel Rowe</dc:creator>
  <cp:lastModifiedBy>Samuel Rowe</cp:lastModifiedBy>
  <cp:revision>26</cp:revision>
  <dcterms:created xsi:type="dcterms:W3CDTF">2023-11-29T14:12:32Z</dcterms:created>
  <dcterms:modified xsi:type="dcterms:W3CDTF">2023-12-14T22:43:55Z</dcterms:modified>
</cp:coreProperties>
</file>